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12192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D6D353-7CF2-4B61-865A-E33009FC56D2}" v="1" dt="2026-08-27T19:32:27.0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37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c:style val="2"/>
  <c:chart>
    <c:autoTitleDeleted val="1"/>
    <c:plotArea>
      <c:layout/>
      <c:doughnutChart>
        <c:varyColors val="1"/>
        <c:ser>
          <c:idx val="0"/>
          <c:order val="0"/>
          <c:tx>
            <c:strRef>
              <c:f>label 0</c:f>
              <c:strCache>
                <c:ptCount val="1"/>
                <c:pt idx="0">
                  <c:v>Resultados</c:v>
                </c:pt>
              </c:strCache>
            </c:strRef>
          </c:tx>
          <c:spPr>
            <a:solidFill>
              <a:srgbClr val="4472C4"/>
            </a:solidFill>
            <a:ln w="9360">
              <a:solidFill>
                <a:srgbClr val="F9F9F9"/>
              </a:solidFill>
              <a:round/>
            </a:ln>
          </c:spPr>
          <c:dPt>
            <c:idx val="0"/>
            <c:bubble3D val="0"/>
            <c:spPr>
              <a:solidFill>
                <a:srgbClr val="355C8A"/>
              </a:solidFill>
              <a:ln w="0">
                <a:noFill/>
              </a:ln>
            </c:spPr>
            <c:extLst>
              <c:ext xmlns:c16="http://schemas.microsoft.com/office/drawing/2014/chart" uri="{C3380CC4-5D6E-409C-BE32-E72D297353CC}">
                <c16:uniqueId val="{00000001-06E7-4592-A551-989B800EB104}"/>
              </c:ext>
            </c:extLst>
          </c:dPt>
          <c:dPt>
            <c:idx val="1"/>
            <c:bubble3D val="0"/>
            <c:spPr>
              <a:solidFill>
                <a:srgbClr val="B58A4A"/>
              </a:solidFill>
              <a:ln w="0">
                <a:noFill/>
              </a:ln>
            </c:spPr>
            <c:extLst>
              <c:ext xmlns:c16="http://schemas.microsoft.com/office/drawing/2014/chart" uri="{C3380CC4-5D6E-409C-BE32-E72D297353CC}">
                <c16:uniqueId val="{00000003-06E7-4592-A551-989B800EB104}"/>
              </c:ext>
            </c:extLst>
          </c:dPt>
          <c:dPt>
            <c:idx val="2"/>
            <c:bubble3D val="0"/>
            <c:spPr>
              <a:solidFill>
                <a:srgbClr val="7E9A88"/>
              </a:solidFill>
              <a:ln w="0">
                <a:noFill/>
              </a:ln>
            </c:spPr>
            <c:extLst>
              <c:ext xmlns:c16="http://schemas.microsoft.com/office/drawing/2014/chart" uri="{C3380CC4-5D6E-409C-BE32-E72D297353CC}">
                <c16:uniqueId val="{00000005-06E7-4592-A551-989B800EB104}"/>
              </c:ext>
            </c:extLst>
          </c:dPt>
          <c:dPt>
            <c:idx val="3"/>
            <c:bubble3D val="0"/>
            <c:spPr>
              <a:solidFill>
                <a:srgbClr val="B8BEC4"/>
              </a:solidFill>
              <a:ln w="0">
                <a:noFill/>
              </a:ln>
            </c:spPr>
            <c:extLst>
              <c:ext xmlns:c16="http://schemas.microsoft.com/office/drawing/2014/chart" uri="{C3380CC4-5D6E-409C-BE32-E72D297353CC}">
                <c16:uniqueId val="{00000007-06E7-4592-A551-989B800EB104}"/>
              </c:ext>
            </c:extLst>
          </c:dPt>
          <c:dLbls>
            <c:dLbl>
              <c:idx val="0"/>
              <c:numFmt formatCode="0%" sourceLinked="0"/>
              <c:spPr/>
              <c:txPr>
                <a:bodyPr wrap="square"/>
                <a:lstStyle/>
                <a:p>
                  <a:pPr>
                    <a:defRPr sz="1200" b="0" u="none" strike="noStrike">
                      <a:solidFill>
                        <a:srgbClr val="202833"/>
                      </a:solidFill>
                      <a:uFillTx/>
                      <a:latin typeface="Arial"/>
                    </a:defRPr>
                  </a:pPr>
                  <a:endParaRPr lang="es-AR"/>
                </a:p>
              </c:txPr>
              <c:showLegendKey val="0"/>
              <c:showVal val="0"/>
              <c:showCatName val="0"/>
              <c:showSerName val="0"/>
              <c:showPercent val="1"/>
              <c:showBubbleSize val="1"/>
              <c:separator>
</c:separator>
              <c:extLst>
                <c:ext xmlns:c15="http://schemas.microsoft.com/office/drawing/2012/chart" uri="{CE6537A1-D6FC-4f65-9D91-7224C49458BB}"/>
                <c:ext xmlns:c16="http://schemas.microsoft.com/office/drawing/2014/chart" uri="{C3380CC4-5D6E-409C-BE32-E72D297353CC}">
                  <c16:uniqueId val="{00000001-06E7-4592-A551-989B800EB104}"/>
                </c:ext>
              </c:extLst>
            </c:dLbl>
            <c:dLbl>
              <c:idx val="1"/>
              <c:numFmt formatCode="0%" sourceLinked="0"/>
              <c:spPr/>
              <c:txPr>
                <a:bodyPr wrap="square"/>
                <a:lstStyle/>
                <a:p>
                  <a:pPr>
                    <a:defRPr sz="1200" b="0" u="none" strike="noStrike">
                      <a:solidFill>
                        <a:srgbClr val="202833"/>
                      </a:solidFill>
                      <a:uFillTx/>
                      <a:latin typeface="Arial"/>
                    </a:defRPr>
                  </a:pPr>
                  <a:endParaRPr lang="es-AR"/>
                </a:p>
              </c:txPr>
              <c:showLegendKey val="0"/>
              <c:showVal val="0"/>
              <c:showCatName val="0"/>
              <c:showSerName val="0"/>
              <c:showPercent val="1"/>
              <c:showBubbleSize val="1"/>
              <c:separator>
</c:separator>
              <c:extLst>
                <c:ext xmlns:c15="http://schemas.microsoft.com/office/drawing/2012/chart" uri="{CE6537A1-D6FC-4f65-9D91-7224C49458BB}"/>
                <c:ext xmlns:c16="http://schemas.microsoft.com/office/drawing/2014/chart" uri="{C3380CC4-5D6E-409C-BE32-E72D297353CC}">
                  <c16:uniqueId val="{00000003-06E7-4592-A551-989B800EB104}"/>
                </c:ext>
              </c:extLst>
            </c:dLbl>
            <c:dLbl>
              <c:idx val="2"/>
              <c:numFmt formatCode="0%" sourceLinked="0"/>
              <c:spPr/>
              <c:txPr>
                <a:bodyPr wrap="square"/>
                <a:lstStyle/>
                <a:p>
                  <a:pPr>
                    <a:defRPr sz="1200" b="0" u="none" strike="noStrike">
                      <a:solidFill>
                        <a:srgbClr val="202833"/>
                      </a:solidFill>
                      <a:uFillTx/>
                      <a:latin typeface="Arial"/>
                    </a:defRPr>
                  </a:pPr>
                  <a:endParaRPr lang="es-AR"/>
                </a:p>
              </c:txPr>
              <c:showLegendKey val="0"/>
              <c:showVal val="0"/>
              <c:showCatName val="0"/>
              <c:showSerName val="0"/>
              <c:showPercent val="1"/>
              <c:showBubbleSize val="1"/>
              <c:separator>
</c:separator>
              <c:extLst>
                <c:ext xmlns:c15="http://schemas.microsoft.com/office/drawing/2012/chart" uri="{CE6537A1-D6FC-4f65-9D91-7224C49458BB}"/>
                <c:ext xmlns:c16="http://schemas.microsoft.com/office/drawing/2014/chart" uri="{C3380CC4-5D6E-409C-BE32-E72D297353CC}">
                  <c16:uniqueId val="{00000005-06E7-4592-A551-989B800EB104}"/>
                </c:ext>
              </c:extLst>
            </c:dLbl>
            <c:dLbl>
              <c:idx val="3"/>
              <c:numFmt formatCode="0%" sourceLinked="0"/>
              <c:spPr/>
              <c:txPr>
                <a:bodyPr wrap="square"/>
                <a:lstStyle/>
                <a:p>
                  <a:pPr>
                    <a:defRPr sz="1200" b="0" u="none" strike="noStrike">
                      <a:solidFill>
                        <a:srgbClr val="202833"/>
                      </a:solidFill>
                      <a:uFillTx/>
                      <a:latin typeface="Arial"/>
                    </a:defRPr>
                  </a:pPr>
                  <a:endParaRPr lang="es-AR"/>
                </a:p>
              </c:txPr>
              <c:showLegendKey val="0"/>
              <c:showVal val="0"/>
              <c:showCatName val="0"/>
              <c:showSerName val="0"/>
              <c:showPercent val="1"/>
              <c:showBubbleSize val="1"/>
              <c:separator>
</c:separator>
              <c:extLst>
                <c:ext xmlns:c15="http://schemas.microsoft.com/office/drawing/2012/chart" uri="{CE6537A1-D6FC-4f65-9D91-7224C49458BB}"/>
                <c:ext xmlns:c16="http://schemas.microsoft.com/office/drawing/2014/chart" uri="{C3380CC4-5D6E-409C-BE32-E72D297353CC}">
                  <c16:uniqueId val="{00000007-06E7-4592-A551-989B800EB104}"/>
                </c:ext>
              </c:extLst>
            </c:dLbl>
            <c:numFmt formatCode="0%" sourceLinked="0"/>
            <c:spPr>
              <a:noFill/>
              <a:ln>
                <a:noFill/>
              </a:ln>
              <a:effectLst/>
            </c:spPr>
            <c:txPr>
              <a:bodyPr wrap="square"/>
              <a:lstStyle/>
              <a:p>
                <a:pPr>
                  <a:defRPr sz="1800" b="0" u="none" strike="noStrike">
                    <a:solidFill>
                      <a:srgbClr val="000000"/>
                    </a:solidFill>
                    <a:uFillTx/>
                    <a:latin typeface="Arial"/>
                  </a:defRPr>
                </a:pPr>
                <a:endParaRPr lang="es-AR"/>
              </a:p>
            </c:txPr>
            <c:showLegendKey val="0"/>
            <c:showVal val="0"/>
            <c:showCatName val="1"/>
            <c:showSerName val="0"/>
            <c:showPercent val="1"/>
            <c:showBubbleSize val="1"/>
            <c:separator>
</c:separator>
            <c:showLeaderLines val="0"/>
            <c:extLst>
              <c:ext xmlns:c15="http://schemas.microsoft.com/office/drawing/2012/chart" uri="{CE6537A1-D6FC-4f65-9D91-7224C49458BB}"/>
            </c:extLst>
          </c:dLbls>
          <c:cat>
            <c:strRef>
              <c:f>categories</c:f>
              <c:strCache>
                <c:ptCount val="4"/>
                <c:pt idx="0">
                  <c:v>Medidas impuestas</c:v>
                </c:pt>
                <c:pt idx="1">
                  <c:v>Cancelación total</c:v>
                </c:pt>
                <c:pt idx="2">
                  <c:v>Planes de conciliación</c:v>
                </c:pt>
                <c:pt idx="3">
                  <c:v>Inadmisibles / cerrados</c:v>
                </c:pt>
              </c:strCache>
            </c:strRef>
          </c:cat>
          <c:val>
            <c:numRef>
              <c:f>0</c:f>
              <c:numCache>
                <c:formatCode>General</c:formatCode>
                <c:ptCount val="4"/>
                <c:pt idx="0">
                  <c:v>44</c:v>
                </c:pt>
                <c:pt idx="1">
                  <c:v>34</c:v>
                </c:pt>
                <c:pt idx="2">
                  <c:v>7</c:v>
                </c:pt>
                <c:pt idx="3">
                  <c:v>15</c:v>
                </c:pt>
              </c:numCache>
            </c:numRef>
          </c:val>
          <c:extLst>
            <c:ext xmlns:c16="http://schemas.microsoft.com/office/drawing/2014/chart" uri="{C3380CC4-5D6E-409C-BE32-E72D297353CC}">
              <c16:uniqueId val="{00000008-06E7-4592-A551-989B800EB104}"/>
            </c:ext>
          </c:extLst>
        </c:ser>
        <c:dLbls>
          <c:showLegendKey val="0"/>
          <c:showVal val="0"/>
          <c:showCatName val="0"/>
          <c:showSerName val="0"/>
          <c:showPercent val="0"/>
          <c:showBubbleSize val="0"/>
          <c:showLeaderLines val="0"/>
        </c:dLbls>
        <c:firstSliceAng val="0"/>
        <c:holeSize val="50"/>
      </c:doughnutChart>
      <c:spPr>
        <a:noFill/>
        <a:ln w="0">
          <a:noFill/>
        </a:ln>
      </c:spPr>
    </c:plotArea>
    <c:plotVisOnly val="1"/>
    <c:dispBlanksAs val="span"/>
    <c:showDLblsOverMax val="1"/>
  </c:chart>
  <c:spPr>
    <a:noFill/>
    <a:ln w="0">
      <a:noFill/>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r>
              <a:rPr lang="es-AR" sz="1800" b="0" u="none" strike="noStrike">
                <a:solidFill>
                  <a:schemeClr val="dk1"/>
                </a:solidFill>
                <a:effectLst/>
                <a:uFillTx/>
                <a:latin typeface="Aptos"/>
              </a:rPr>
              <a:t>Pulse para desplazar la diapositiva</a:t>
            </a:r>
          </a:p>
        </p:txBody>
      </p:sp>
      <p:sp>
        <p:nvSpPr>
          <p:cNvPr id="11"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indent="0" algn="l">
              <a:buNone/>
            </a:pPr>
            <a:r>
              <a:rPr lang="es-AR" sz="2000" b="0" u="none" strike="noStrike">
                <a:solidFill>
                  <a:srgbClr val="000000"/>
                </a:solidFill>
                <a:effectLst/>
                <a:uFillTx/>
                <a:latin typeface="Arial"/>
              </a:rPr>
              <a:t>Pulse para editar el formato de las notas</a:t>
            </a:r>
          </a:p>
        </p:txBody>
      </p:sp>
      <p:sp>
        <p:nvSpPr>
          <p:cNvPr id="12"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lgn="l">
              <a:buNone/>
            </a:pPr>
            <a:r>
              <a:rPr lang="es-AR" sz="1400" b="0" u="none" strike="noStrike">
                <a:solidFill>
                  <a:srgbClr val="000000"/>
                </a:solidFill>
                <a:effectLst/>
                <a:uFillTx/>
                <a:latin typeface="Times New Roman"/>
              </a:rPr>
              <a:t>&lt;cabecera&gt;</a:t>
            </a:r>
          </a:p>
        </p:txBody>
      </p:sp>
      <p:sp>
        <p:nvSpPr>
          <p:cNvPr id="13" name="PlaceHolder 4"/>
          <p:cNvSpPr>
            <a:spLocks noGrp="1"/>
          </p:cNvSpPr>
          <p:nvPr>
            <p:ph type="dt" idx="2"/>
          </p:nvPr>
        </p:nvSpPr>
        <p:spPr>
          <a:xfrm>
            <a:off x="4278960" y="0"/>
            <a:ext cx="3280680" cy="534240"/>
          </a:xfrm>
          <a:prstGeom prst="rect">
            <a:avLst/>
          </a:prstGeom>
          <a:noFill/>
          <a:ln w="0">
            <a:noFill/>
          </a:ln>
        </p:spPr>
        <p:txBody>
          <a:bodyPr lIns="0" tIns="0" rIns="0" bIns="0" anchor="t">
            <a:noAutofit/>
          </a:bodyPr>
          <a:lstStyle>
            <a:lvl1pPr indent="0" algn="r">
              <a:buNone/>
              <a:defRPr lang="es-AR" sz="1400" b="0" u="none" strike="noStrike">
                <a:solidFill>
                  <a:srgbClr val="000000"/>
                </a:solidFill>
                <a:effectLst/>
                <a:uFillTx/>
                <a:latin typeface="Times New Roman"/>
              </a:defRPr>
            </a:lvl1pPr>
          </a:lstStyle>
          <a:p>
            <a:pPr indent="0" algn="r">
              <a:buNone/>
            </a:pPr>
            <a:r>
              <a:rPr lang="es-AR" sz="1400" b="0" u="none" strike="noStrike">
                <a:solidFill>
                  <a:srgbClr val="000000"/>
                </a:solidFill>
                <a:effectLst/>
                <a:uFillTx/>
                <a:latin typeface="Times New Roman"/>
              </a:rPr>
              <a:t>&lt;fecha/hora&gt;</a:t>
            </a:r>
          </a:p>
        </p:txBody>
      </p:sp>
      <p:sp>
        <p:nvSpPr>
          <p:cNvPr id="14" name="PlaceHolder 5"/>
          <p:cNvSpPr>
            <a:spLocks noGrp="1"/>
          </p:cNvSpPr>
          <p:nvPr>
            <p:ph type="ftr" idx="3"/>
          </p:nvPr>
        </p:nvSpPr>
        <p:spPr>
          <a:xfrm>
            <a:off x="0" y="10157400"/>
            <a:ext cx="3280680" cy="534240"/>
          </a:xfrm>
          <a:prstGeom prst="rect">
            <a:avLst/>
          </a:prstGeom>
          <a:noFill/>
          <a:ln w="0">
            <a:noFill/>
          </a:ln>
        </p:spPr>
        <p:txBody>
          <a:bodyPr lIns="0" tIns="0" rIns="0" bIns="0" anchor="b">
            <a:noAutofit/>
          </a:bodyPr>
          <a:lstStyle>
            <a:lvl1pPr indent="0" algn="l">
              <a:buNone/>
              <a:defRPr lang="es-AR" sz="1400" b="0" u="none" strike="noStrike">
                <a:solidFill>
                  <a:srgbClr val="000000"/>
                </a:solidFill>
                <a:effectLst/>
                <a:uFillTx/>
                <a:latin typeface="Times New Roman"/>
              </a:defRPr>
            </a:lvl1pPr>
          </a:lstStyle>
          <a:p>
            <a:pPr indent="0" algn="l">
              <a:buNone/>
            </a:pPr>
            <a:r>
              <a:rPr lang="es-AR" sz="1400" b="0" u="none" strike="noStrike">
                <a:solidFill>
                  <a:srgbClr val="000000"/>
                </a:solidFill>
                <a:effectLst/>
                <a:uFillTx/>
                <a:latin typeface="Times New Roman"/>
              </a:rPr>
              <a:t>&lt;pie de página&gt;</a:t>
            </a:r>
          </a:p>
        </p:txBody>
      </p:sp>
      <p:sp>
        <p:nvSpPr>
          <p:cNvPr id="15" name="PlaceHolder 6"/>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s-AR" sz="1400" b="0" u="none" strike="noStrike">
                <a:solidFill>
                  <a:srgbClr val="000000"/>
                </a:solidFill>
                <a:effectLst/>
                <a:uFillTx/>
                <a:latin typeface="Times New Roman"/>
              </a:defRPr>
            </a:lvl1pPr>
          </a:lstStyle>
          <a:p>
            <a:pPr indent="0" algn="r">
              <a:buNone/>
            </a:pPr>
            <a:fld id="{01A2FE5B-8686-48F6-924F-42D0F1C2FFAD}" type="slidenum">
              <a:rPr lang="es-AR" sz="1400" b="0" u="none" strike="noStrike">
                <a:solidFill>
                  <a:srgbClr val="000000"/>
                </a:solidFill>
                <a:effectLst/>
                <a:uFillTx/>
                <a:latin typeface="Times New Roman"/>
              </a:rPr>
              <a:t>‹Nº›</a:t>
            </a:fld>
            <a:endParaRPr lang="es-AR" sz="14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 name="PlaceHolder 1"/>
          <p:cNvSpPr>
            <a:spLocks noGrp="1" noRot="1" noChangeAspect="1"/>
          </p:cNvSpPr>
          <p:nvPr>
            <p:ph type="sldImg"/>
          </p:nvPr>
        </p:nvSpPr>
        <p:spPr>
          <a:xfrm>
            <a:off x="685800" y="1143000"/>
            <a:ext cx="5486040" cy="3085920"/>
          </a:xfrm>
          <a:prstGeom prst="rect">
            <a:avLst/>
          </a:prstGeom>
          <a:ln w="0">
            <a:noFill/>
          </a:ln>
        </p:spPr>
      </p:sp>
      <p:sp>
        <p:nvSpPr>
          <p:cNvPr id="404"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gn="l">
              <a:lnSpc>
                <a:spcPct val="100000"/>
              </a:lnSpc>
              <a:buNone/>
            </a:pPr>
            <a:r>
              <a:rPr lang="en-US" sz="2000" b="0" u="none" strike="noStrike">
                <a:solidFill>
                  <a:srgbClr val="000000"/>
                </a:solidFill>
                <a:effectLst/>
                <a:uFillTx/>
                <a:latin typeface="Arial"/>
              </a:rPr>
              <a:t>Abrir distinguiendo el problema social de la mora individual. La exposición compara dos sistemas maduros y extrae elementos concretos para una legislación argentina.</a:t>
            </a:r>
            <a:endParaRPr lang="es-AR" sz="2000" b="0" u="none" strike="noStrike">
              <a:solidFill>
                <a:srgbClr val="000000"/>
              </a:solidFill>
              <a:effectLst/>
              <a:uFillTx/>
              <a:latin typeface="Arial"/>
            </a:endParaRPr>
          </a:p>
        </p:txBody>
      </p:sp>
      <p:sp>
        <p:nvSpPr>
          <p:cNvPr id="405" name="PlaceHolder 3"/>
          <p:cNvSpPr>
            <a:spLocks noGrp="1"/>
          </p:cNvSpPr>
          <p:nvPr>
            <p:ph type="sldNum" idx="20"/>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258A0842-54F9-41CA-AC42-0BA41C769393}" type="slidenum">
              <a:rPr lang="en-US" sz="1200" b="0" u="none" strike="noStrike">
                <a:solidFill>
                  <a:schemeClr val="dk1"/>
                </a:solidFill>
                <a:effectLst/>
                <a:uFillTx/>
                <a:latin typeface="+mn-lt"/>
                <a:ea typeface="+mn-ea"/>
              </a:rPr>
              <a:t>1</a:t>
            </a:fld>
            <a:endParaRPr lang="es-AR" sz="1200" b="0" u="none" strike="noStrike">
              <a:solidFill>
                <a:srgbClr val="000000"/>
              </a:solidFill>
              <a:effectLst/>
              <a:uFillTx/>
              <a:latin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 name="PlaceHolder 1"/>
          <p:cNvSpPr>
            <a:spLocks noGrp="1" noRot="1" noChangeAspect="1"/>
          </p:cNvSpPr>
          <p:nvPr>
            <p:ph type="sldImg"/>
          </p:nvPr>
        </p:nvSpPr>
        <p:spPr>
          <a:xfrm>
            <a:off x="685800" y="1143000"/>
            <a:ext cx="5486400" cy="3086100"/>
          </a:xfrm>
          <a:prstGeom prst="rect">
            <a:avLst/>
          </a:prstGeom>
          <a:ln w="0">
            <a:noFill/>
          </a:ln>
        </p:spPr>
      </p:sp>
      <p:sp>
        <p:nvSpPr>
          <p:cNvPr id="431"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gn="l">
              <a:lnSpc>
                <a:spcPct val="100000"/>
              </a:lnSpc>
              <a:buNone/>
            </a:pPr>
            <a:r>
              <a:rPr lang="en-US" sz="2000" b="0" u="none" strike="noStrike">
                <a:solidFill>
                  <a:srgbClr val="000000"/>
                </a:solidFill>
                <a:effectLst/>
                <a:uFillTx/>
                <a:latin typeface="Arial"/>
              </a:rPr>
              <a:t>Este es un dato político importante: la cancelación de deuda no es una extravagancia doctrinal. En 2025, 34% de los expedientes tratados terminó con cancelación total; además hubo medidas con cancelaciones parciales.</a:t>
            </a:r>
            <a:endParaRPr lang="es-AR" sz="2000" b="0" u="none" strike="noStrike">
              <a:solidFill>
                <a:srgbClr val="000000"/>
              </a:solidFill>
              <a:effectLst/>
              <a:uFillTx/>
              <a:latin typeface="Arial"/>
            </a:endParaRPr>
          </a:p>
        </p:txBody>
      </p:sp>
      <p:sp>
        <p:nvSpPr>
          <p:cNvPr id="432" name="PlaceHolder 3"/>
          <p:cNvSpPr>
            <a:spLocks noGrp="1"/>
          </p:cNvSpPr>
          <p:nvPr>
            <p:ph type="sldNum" idx="29"/>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33B75CCA-1988-4B10-8DB7-CDBFDA191103}" type="slidenum">
              <a:rPr lang="en-US" sz="1200" b="0" u="none" strike="noStrike">
                <a:solidFill>
                  <a:schemeClr val="dk1"/>
                </a:solidFill>
                <a:effectLst/>
                <a:uFillTx/>
                <a:latin typeface="+mn-lt"/>
                <a:ea typeface="+mn-ea"/>
              </a:rPr>
              <a:t>10</a:t>
            </a:fld>
            <a:endParaRPr lang="es-AR" sz="1200" b="0" u="none" strike="noStrike">
              <a:solidFill>
                <a:srgbClr val="000000"/>
              </a:solidFill>
              <a:effectLst/>
              <a:uFillTx/>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 name="PlaceHolder 1"/>
          <p:cNvSpPr>
            <a:spLocks noGrp="1" noRot="1" noChangeAspect="1"/>
          </p:cNvSpPr>
          <p:nvPr>
            <p:ph type="sldImg"/>
          </p:nvPr>
        </p:nvSpPr>
        <p:spPr>
          <a:xfrm>
            <a:off x="685800" y="1143000"/>
            <a:ext cx="5486040" cy="3085920"/>
          </a:xfrm>
          <a:prstGeom prst="rect">
            <a:avLst/>
          </a:prstGeom>
          <a:ln w="0">
            <a:noFill/>
          </a:ln>
        </p:spPr>
      </p:sp>
      <p:sp>
        <p:nvSpPr>
          <p:cNvPr id="434"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gn="l">
              <a:lnSpc>
                <a:spcPct val="100000"/>
              </a:lnSpc>
              <a:buNone/>
            </a:pPr>
            <a:r>
              <a:rPr lang="en-US" sz="2000" b="0" u="none" strike="noStrike">
                <a:solidFill>
                  <a:srgbClr val="000000"/>
                </a:solidFill>
                <a:effectLst/>
                <a:uFillTx/>
                <a:latin typeface="Arial"/>
              </a:rPr>
              <a:t>Usar este cuadro para cerrar la comparación. España aporta la estructura judicial simplificada. Francia aporta una concepción más precisa del sobreendeudamiento y una metodología de cálculo de capacidad de pago.</a:t>
            </a:r>
            <a:endParaRPr lang="es-AR" sz="2000" b="0" u="none" strike="noStrike">
              <a:solidFill>
                <a:srgbClr val="000000"/>
              </a:solidFill>
              <a:effectLst/>
              <a:uFillTx/>
              <a:latin typeface="Arial"/>
            </a:endParaRPr>
          </a:p>
        </p:txBody>
      </p:sp>
      <p:sp>
        <p:nvSpPr>
          <p:cNvPr id="435" name="PlaceHolder 3"/>
          <p:cNvSpPr>
            <a:spLocks noGrp="1"/>
          </p:cNvSpPr>
          <p:nvPr>
            <p:ph type="sldNum" idx="30"/>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408CF398-639F-454E-95EF-956D7DB7DB0B}" type="slidenum">
              <a:rPr lang="en-US" sz="1200" b="0" u="none" strike="noStrike">
                <a:solidFill>
                  <a:schemeClr val="dk1"/>
                </a:solidFill>
                <a:effectLst/>
                <a:uFillTx/>
                <a:latin typeface="+mn-lt"/>
                <a:ea typeface="+mn-ea"/>
              </a:rPr>
              <a:t>11</a:t>
            </a:fld>
            <a:endParaRPr lang="es-AR" sz="1200" b="0" u="none" strike="noStrike">
              <a:solidFill>
                <a:srgbClr val="000000"/>
              </a:solidFill>
              <a:effectLst/>
              <a:uFillTx/>
              <a:latin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 name="PlaceHolder 1"/>
          <p:cNvSpPr>
            <a:spLocks noGrp="1" noRot="1" noChangeAspect="1"/>
          </p:cNvSpPr>
          <p:nvPr>
            <p:ph type="sldImg"/>
          </p:nvPr>
        </p:nvSpPr>
        <p:spPr>
          <a:xfrm>
            <a:off x="685800" y="1143000"/>
            <a:ext cx="5486400" cy="3086100"/>
          </a:xfrm>
          <a:prstGeom prst="rect">
            <a:avLst/>
          </a:prstGeom>
          <a:ln w="0">
            <a:noFill/>
          </a:ln>
        </p:spPr>
      </p:sp>
      <p:sp>
        <p:nvSpPr>
          <p:cNvPr id="437"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gn="l">
              <a:lnSpc>
                <a:spcPct val="100000"/>
              </a:lnSpc>
              <a:buNone/>
            </a:pPr>
            <a:r>
              <a:rPr lang="en-US" sz="2000" b="0" u="none" strike="noStrike">
                <a:solidFill>
                  <a:srgbClr val="000000"/>
                </a:solidFill>
                <a:effectLst/>
                <a:uFillTx/>
                <a:latin typeface="Arial"/>
              </a:rPr>
              <a:t>Esta es la transición a la propuesta argentina. Insistir en que no se trata de copiar un sistema extranjero sino de combinar herramientas maduras. En particular: ampliar el objeto más allá de tarjetas y quitar costos de publicidad privada.</a:t>
            </a:r>
            <a:endParaRPr lang="es-AR" sz="2000" b="0" u="none" strike="noStrike">
              <a:solidFill>
                <a:srgbClr val="000000"/>
              </a:solidFill>
              <a:effectLst/>
              <a:uFillTx/>
              <a:latin typeface="Arial"/>
            </a:endParaRPr>
          </a:p>
        </p:txBody>
      </p:sp>
      <p:sp>
        <p:nvSpPr>
          <p:cNvPr id="438" name="PlaceHolder 3"/>
          <p:cNvSpPr>
            <a:spLocks noGrp="1"/>
          </p:cNvSpPr>
          <p:nvPr>
            <p:ph type="sldNum" idx="31"/>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5B1B3156-D3CA-4FED-BFC1-8E5DD614BB7E}" type="slidenum">
              <a:rPr lang="en-US" sz="1200" b="0" u="none" strike="noStrike">
                <a:solidFill>
                  <a:schemeClr val="dk1"/>
                </a:solidFill>
                <a:effectLst/>
                <a:uFillTx/>
                <a:latin typeface="+mn-lt"/>
                <a:ea typeface="+mn-ea"/>
              </a:rPr>
              <a:t>12</a:t>
            </a:fld>
            <a:endParaRPr lang="es-AR" sz="1200" b="0" u="none" strike="noStrike">
              <a:solidFill>
                <a:srgbClr val="000000"/>
              </a:solidFill>
              <a:effectLst/>
              <a:uFillTx/>
              <a:latin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 name="PlaceHolder 1"/>
          <p:cNvSpPr>
            <a:spLocks noGrp="1" noRot="1" noChangeAspect="1"/>
          </p:cNvSpPr>
          <p:nvPr>
            <p:ph type="sldImg"/>
          </p:nvPr>
        </p:nvSpPr>
        <p:spPr>
          <a:xfrm>
            <a:off x="685800" y="1143000"/>
            <a:ext cx="5486400" cy="3086100"/>
          </a:xfrm>
          <a:prstGeom prst="rect">
            <a:avLst/>
          </a:prstGeom>
          <a:ln w="0">
            <a:noFill/>
          </a:ln>
        </p:spPr>
      </p:sp>
      <p:sp>
        <p:nvSpPr>
          <p:cNvPr id="440"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gn="l">
              <a:lnSpc>
                <a:spcPct val="100000"/>
              </a:lnSpc>
              <a:buNone/>
            </a:pPr>
            <a:r>
              <a:rPr lang="en-US" sz="2000" b="0" u="none" strike="noStrike">
                <a:solidFill>
                  <a:srgbClr val="000000"/>
                </a:solidFill>
                <a:effectLst/>
                <a:uFillTx/>
                <a:latin typeface="Arial"/>
              </a:rPr>
              <a:t>Esta es la propuesta concreta. Aclarar que la regla de deudas declaradas es una opción argentina, no copia de España o Francia. Incentiva al deudor a informar todo: lo omitido no se suspende, no entra al plan y no se exonera.</a:t>
            </a:r>
            <a:endParaRPr lang="es-AR" sz="2000" b="0" u="none" strike="noStrike">
              <a:solidFill>
                <a:srgbClr val="000000"/>
              </a:solidFill>
              <a:effectLst/>
              <a:uFillTx/>
              <a:latin typeface="Arial"/>
            </a:endParaRPr>
          </a:p>
        </p:txBody>
      </p:sp>
      <p:sp>
        <p:nvSpPr>
          <p:cNvPr id="441" name="PlaceHolder 3"/>
          <p:cNvSpPr>
            <a:spLocks noGrp="1"/>
          </p:cNvSpPr>
          <p:nvPr>
            <p:ph type="sldNum" idx="32"/>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EC0D4C66-298E-4DD7-A410-23242BCE80FF}" type="slidenum">
              <a:rPr lang="en-US" sz="1200" b="0" u="none" strike="noStrike">
                <a:solidFill>
                  <a:schemeClr val="dk1"/>
                </a:solidFill>
                <a:effectLst/>
                <a:uFillTx/>
                <a:latin typeface="+mn-lt"/>
                <a:ea typeface="+mn-ea"/>
              </a:rPr>
              <a:t>13</a:t>
            </a:fld>
            <a:endParaRPr lang="es-AR" sz="1200" b="0" u="none" strike="noStrike">
              <a:solidFill>
                <a:srgbClr val="000000"/>
              </a:solidFill>
              <a:effectLst/>
              <a:uFillTx/>
              <a:latin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 name="PlaceHolder 1"/>
          <p:cNvSpPr>
            <a:spLocks noGrp="1" noRot="1" noChangeAspect="1"/>
          </p:cNvSpPr>
          <p:nvPr>
            <p:ph type="sldImg"/>
          </p:nvPr>
        </p:nvSpPr>
        <p:spPr>
          <a:xfrm>
            <a:off x="685800" y="1143000"/>
            <a:ext cx="5486040" cy="3085920"/>
          </a:xfrm>
          <a:prstGeom prst="rect">
            <a:avLst/>
          </a:prstGeom>
          <a:ln w="0">
            <a:noFill/>
          </a:ln>
        </p:spPr>
      </p:sp>
      <p:sp>
        <p:nvSpPr>
          <p:cNvPr id="443"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gn="l">
              <a:lnSpc>
                <a:spcPct val="100000"/>
              </a:lnSpc>
              <a:buNone/>
            </a:pPr>
            <a:r>
              <a:rPr lang="en-US" sz="2000" b="0" u="none" strike="noStrike">
                <a:solidFill>
                  <a:srgbClr val="000000"/>
                </a:solidFill>
                <a:effectLst/>
                <a:uFillTx/>
                <a:latin typeface="Arial"/>
              </a:rPr>
              <a:t>Cerrar con esta idea: el instituto no desprotege el crédito. Ordena la insolvencia. Exige buena fe, maximiza lo recuperable y permite reinserción económica cuando el pago íntegro ya es imposible.</a:t>
            </a:r>
            <a:endParaRPr lang="es-AR" sz="2000" b="0" u="none" strike="noStrike">
              <a:solidFill>
                <a:srgbClr val="000000"/>
              </a:solidFill>
              <a:effectLst/>
              <a:uFillTx/>
              <a:latin typeface="Arial"/>
            </a:endParaRPr>
          </a:p>
        </p:txBody>
      </p:sp>
      <p:sp>
        <p:nvSpPr>
          <p:cNvPr id="444" name="PlaceHolder 3"/>
          <p:cNvSpPr>
            <a:spLocks noGrp="1"/>
          </p:cNvSpPr>
          <p:nvPr>
            <p:ph type="sldNum" idx="33"/>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198EAF98-BDEC-4A14-837F-CE4C5BC82280}" type="slidenum">
              <a:rPr lang="en-US" sz="1200" b="0" u="none" strike="noStrike">
                <a:solidFill>
                  <a:schemeClr val="dk1"/>
                </a:solidFill>
                <a:effectLst/>
                <a:uFillTx/>
                <a:latin typeface="+mn-lt"/>
                <a:ea typeface="+mn-ea"/>
              </a:rPr>
              <a:t>14</a:t>
            </a:fld>
            <a:endParaRPr lang="es-AR" sz="1200" b="0" u="none" strike="noStrike">
              <a:solidFill>
                <a:srgbClr val="000000"/>
              </a:solidFill>
              <a:effectLst/>
              <a:uFillTx/>
              <a:latin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 name="PlaceHolder 1"/>
          <p:cNvSpPr>
            <a:spLocks noGrp="1" noRot="1" noChangeAspect="1"/>
          </p:cNvSpPr>
          <p:nvPr>
            <p:ph type="sldImg"/>
          </p:nvPr>
        </p:nvSpPr>
        <p:spPr>
          <a:xfrm>
            <a:off x="685800" y="1143000"/>
            <a:ext cx="5486040" cy="3085920"/>
          </a:xfrm>
          <a:prstGeom prst="rect">
            <a:avLst/>
          </a:prstGeom>
          <a:ln w="0">
            <a:noFill/>
          </a:ln>
        </p:spPr>
      </p:sp>
      <p:sp>
        <p:nvSpPr>
          <p:cNvPr id="446"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gn="l">
              <a:lnSpc>
                <a:spcPct val="100000"/>
              </a:lnSpc>
              <a:buNone/>
            </a:pPr>
            <a:r>
              <a:rPr lang="en-US" sz="2000" b="0" u="none" strike="noStrike">
                <a:solidFill>
                  <a:srgbClr val="000000"/>
                </a:solidFill>
                <a:effectLst/>
                <a:uFillTx/>
                <a:latin typeface="Arial"/>
              </a:rPr>
              <a:t>Diapositiva de respaldo para preguntas técnicas.</a:t>
            </a:r>
            <a:endParaRPr lang="es-AR" sz="2000" b="0" u="none" strike="noStrike">
              <a:solidFill>
                <a:srgbClr val="000000"/>
              </a:solidFill>
              <a:effectLst/>
              <a:uFillTx/>
              <a:latin typeface="Arial"/>
            </a:endParaRPr>
          </a:p>
        </p:txBody>
      </p:sp>
      <p:sp>
        <p:nvSpPr>
          <p:cNvPr id="447" name="PlaceHolder 3"/>
          <p:cNvSpPr>
            <a:spLocks noGrp="1"/>
          </p:cNvSpPr>
          <p:nvPr>
            <p:ph type="sldNum" idx="34"/>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ACAB1CA1-A5F6-4739-8472-0F4B6243AAED}" type="slidenum">
              <a:rPr lang="en-US" sz="1200" b="0" u="none" strike="noStrike">
                <a:solidFill>
                  <a:schemeClr val="dk1"/>
                </a:solidFill>
                <a:effectLst/>
                <a:uFillTx/>
                <a:latin typeface="+mn-lt"/>
                <a:ea typeface="+mn-ea"/>
              </a:rPr>
              <a:t>15</a:t>
            </a:fld>
            <a:endParaRPr lang="es-AR" sz="1200" b="0" u="none" strike="noStrike">
              <a:solidFill>
                <a:srgbClr val="000000"/>
              </a:solidFill>
              <a:effectLst/>
              <a:uFillTx/>
              <a:latin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 name="PlaceHolder 1"/>
          <p:cNvSpPr>
            <a:spLocks noGrp="1" noRot="1" noChangeAspect="1"/>
          </p:cNvSpPr>
          <p:nvPr>
            <p:ph type="sldImg"/>
          </p:nvPr>
        </p:nvSpPr>
        <p:spPr>
          <a:xfrm>
            <a:off x="685800" y="1143000"/>
            <a:ext cx="5486040" cy="3085920"/>
          </a:xfrm>
          <a:prstGeom prst="rect">
            <a:avLst/>
          </a:prstGeom>
          <a:ln w="0">
            <a:noFill/>
          </a:ln>
        </p:spPr>
      </p:sp>
      <p:sp>
        <p:nvSpPr>
          <p:cNvPr id="449"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gn="l">
              <a:lnSpc>
                <a:spcPct val="100000"/>
              </a:lnSpc>
              <a:buNone/>
            </a:pPr>
            <a:r>
              <a:rPr lang="en-US" sz="2000" b="0" u="none" strike="noStrike">
                <a:solidFill>
                  <a:srgbClr val="000000"/>
                </a:solidFill>
                <a:effectLst/>
                <a:uFillTx/>
                <a:latin typeface="Arial"/>
              </a:rPr>
              <a:t>Diapositiva de respaldo para preguntas técnicas.</a:t>
            </a:r>
            <a:endParaRPr lang="es-AR" sz="2000" b="0" u="none" strike="noStrike">
              <a:solidFill>
                <a:srgbClr val="000000"/>
              </a:solidFill>
              <a:effectLst/>
              <a:uFillTx/>
              <a:latin typeface="Arial"/>
            </a:endParaRPr>
          </a:p>
        </p:txBody>
      </p:sp>
      <p:sp>
        <p:nvSpPr>
          <p:cNvPr id="450" name="PlaceHolder 3"/>
          <p:cNvSpPr>
            <a:spLocks noGrp="1"/>
          </p:cNvSpPr>
          <p:nvPr>
            <p:ph type="sldNum" idx="35"/>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F57FEA9D-BEB1-41C7-92F0-F4572B6AF45D}" type="slidenum">
              <a:rPr lang="en-US" sz="1200" b="0" u="none" strike="noStrike">
                <a:solidFill>
                  <a:schemeClr val="dk1"/>
                </a:solidFill>
                <a:effectLst/>
                <a:uFillTx/>
                <a:latin typeface="+mn-lt"/>
                <a:ea typeface="+mn-ea"/>
              </a:rPr>
              <a:t>16</a:t>
            </a:fld>
            <a:endParaRPr lang="es-AR" sz="1200" b="0" u="none" strike="noStrike">
              <a:solidFill>
                <a:srgbClr val="000000"/>
              </a:solidFill>
              <a:effectLst/>
              <a:uFillTx/>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 name="PlaceHolder 1"/>
          <p:cNvSpPr>
            <a:spLocks noGrp="1" noRot="1" noChangeAspect="1"/>
          </p:cNvSpPr>
          <p:nvPr>
            <p:ph type="sldImg"/>
          </p:nvPr>
        </p:nvSpPr>
        <p:spPr>
          <a:xfrm>
            <a:off x="685800" y="1143000"/>
            <a:ext cx="5486400" cy="3086100"/>
          </a:xfrm>
          <a:prstGeom prst="rect">
            <a:avLst/>
          </a:prstGeom>
          <a:ln w="0">
            <a:noFill/>
          </a:ln>
        </p:spPr>
      </p:sp>
      <p:sp>
        <p:nvSpPr>
          <p:cNvPr id="407"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gn="l">
              <a:lnSpc>
                <a:spcPct val="100000"/>
              </a:lnSpc>
              <a:buNone/>
            </a:pPr>
            <a:r>
              <a:rPr lang="en-US" sz="2000" b="0" u="none" strike="noStrike">
                <a:solidFill>
                  <a:srgbClr val="000000"/>
                </a:solidFill>
                <a:effectLst/>
                <a:uFillTx/>
                <a:latin typeface="Arial"/>
              </a:rPr>
              <a:t>Marcar la diferencia conceptual: mora es un incumplimiento; sobreendeudamiento es una situación patrimonial. Un régimen serio debe mirar el pasivo global y la capacidad real de pago.</a:t>
            </a:r>
            <a:endParaRPr lang="es-AR" sz="2000" b="0" u="none" strike="noStrike">
              <a:solidFill>
                <a:srgbClr val="000000"/>
              </a:solidFill>
              <a:effectLst/>
              <a:uFillTx/>
              <a:latin typeface="Arial"/>
            </a:endParaRPr>
          </a:p>
        </p:txBody>
      </p:sp>
      <p:sp>
        <p:nvSpPr>
          <p:cNvPr id="408" name="PlaceHolder 3"/>
          <p:cNvSpPr>
            <a:spLocks noGrp="1"/>
          </p:cNvSpPr>
          <p:nvPr>
            <p:ph type="sldNum" idx="21"/>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AF2656EB-C6DF-4C82-99C0-2E9F48509728}" type="slidenum">
              <a:rPr lang="en-US" sz="1200" b="0" u="none" strike="noStrike">
                <a:solidFill>
                  <a:schemeClr val="dk1"/>
                </a:solidFill>
                <a:effectLst/>
                <a:uFillTx/>
                <a:latin typeface="+mn-lt"/>
                <a:ea typeface="+mn-ea"/>
              </a:rPr>
              <a:t>2</a:t>
            </a:fld>
            <a:endParaRPr lang="es-AR" sz="1200" b="0" u="none" strike="noStrike">
              <a:solidFill>
                <a:srgbClr val="000000"/>
              </a:solidFill>
              <a:effectLst/>
              <a:uFillTx/>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 name="PlaceHolder 1"/>
          <p:cNvSpPr>
            <a:spLocks noGrp="1" noRot="1" noChangeAspect="1"/>
          </p:cNvSpPr>
          <p:nvPr>
            <p:ph type="sldImg"/>
          </p:nvPr>
        </p:nvSpPr>
        <p:spPr>
          <a:xfrm>
            <a:off x="685800" y="1143000"/>
            <a:ext cx="5486040" cy="3085920"/>
          </a:xfrm>
          <a:prstGeom prst="rect">
            <a:avLst/>
          </a:prstGeom>
          <a:ln w="0">
            <a:noFill/>
          </a:ln>
        </p:spPr>
      </p:sp>
      <p:sp>
        <p:nvSpPr>
          <p:cNvPr id="410"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gn="l">
              <a:lnSpc>
                <a:spcPct val="100000"/>
              </a:lnSpc>
              <a:buNone/>
            </a:pPr>
            <a:r>
              <a:rPr lang="en-US" sz="2000" b="0" u="none" strike="noStrike">
                <a:solidFill>
                  <a:srgbClr val="000000"/>
                </a:solidFill>
                <a:effectLst/>
                <a:uFillTx/>
                <a:latin typeface="Arial"/>
              </a:rPr>
              <a:t>Presentar esta secuencia como la esencia de ambos sistemas. Lo institucional cambia; la lógica económica es casi la misma. Buena fe no significa moralización: es un mecanismo para excluir fraude y ocultamiento.</a:t>
            </a:r>
            <a:endParaRPr lang="es-AR" sz="2000" b="0" u="none" strike="noStrike">
              <a:solidFill>
                <a:srgbClr val="000000"/>
              </a:solidFill>
              <a:effectLst/>
              <a:uFillTx/>
              <a:latin typeface="Arial"/>
            </a:endParaRPr>
          </a:p>
        </p:txBody>
      </p:sp>
      <p:sp>
        <p:nvSpPr>
          <p:cNvPr id="411" name="PlaceHolder 3"/>
          <p:cNvSpPr>
            <a:spLocks noGrp="1"/>
          </p:cNvSpPr>
          <p:nvPr>
            <p:ph type="sldNum" idx="22"/>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68997014-ECD1-4D49-8444-32B05D494306}" type="slidenum">
              <a:rPr lang="en-US" sz="1200" b="0" u="none" strike="noStrike">
                <a:solidFill>
                  <a:schemeClr val="dk1"/>
                </a:solidFill>
                <a:effectLst/>
                <a:uFillTx/>
                <a:latin typeface="+mn-lt"/>
                <a:ea typeface="+mn-ea"/>
              </a:rPr>
              <a:t>3</a:t>
            </a:fld>
            <a:endParaRPr lang="es-AR" sz="1200" b="0" u="none" strike="noStrike">
              <a:solidFill>
                <a:srgbClr val="000000"/>
              </a:solidFill>
              <a:effectLst/>
              <a:uFillTx/>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 name="PlaceHolder 1"/>
          <p:cNvSpPr>
            <a:spLocks noGrp="1" noRot="1" noChangeAspect="1"/>
          </p:cNvSpPr>
          <p:nvPr>
            <p:ph type="sldImg"/>
          </p:nvPr>
        </p:nvSpPr>
        <p:spPr>
          <a:xfrm>
            <a:off x="685800" y="1143000"/>
            <a:ext cx="5486040" cy="3085920"/>
          </a:xfrm>
          <a:prstGeom prst="rect">
            <a:avLst/>
          </a:prstGeom>
          <a:ln w="0">
            <a:noFill/>
          </a:ln>
        </p:spPr>
      </p:sp>
      <p:sp>
        <p:nvSpPr>
          <p:cNvPr id="413"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gn="l">
              <a:lnSpc>
                <a:spcPct val="100000"/>
              </a:lnSpc>
              <a:buNone/>
            </a:pPr>
            <a:r>
              <a:rPr lang="en-US" sz="2000" b="0" u="none" strike="noStrike">
                <a:solidFill>
                  <a:srgbClr val="000000"/>
                </a:solidFill>
                <a:effectLst/>
                <a:uFillTx/>
                <a:latin typeface="Arial"/>
              </a:rPr>
              <a:t>España es el modelo más próximo a la idea argentina de pequeño concurso judicial. El deudor persona natural puede pedir exoneración sea o no empresario. La reforma de 2022 consolida dos vías: plan sin liquidación o liquidación.</a:t>
            </a:r>
            <a:endParaRPr lang="es-AR" sz="2000" b="0" u="none" strike="noStrike">
              <a:solidFill>
                <a:srgbClr val="000000"/>
              </a:solidFill>
              <a:effectLst/>
              <a:uFillTx/>
              <a:latin typeface="Arial"/>
            </a:endParaRPr>
          </a:p>
        </p:txBody>
      </p:sp>
      <p:sp>
        <p:nvSpPr>
          <p:cNvPr id="414" name="PlaceHolder 3"/>
          <p:cNvSpPr>
            <a:spLocks noGrp="1"/>
          </p:cNvSpPr>
          <p:nvPr>
            <p:ph type="sldNum" idx="23"/>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AE542E1A-9A13-43F9-8368-695B977E64D3}" type="slidenum">
              <a:rPr lang="en-US" sz="1200" b="0" u="none" strike="noStrike">
                <a:solidFill>
                  <a:schemeClr val="dk1"/>
                </a:solidFill>
                <a:effectLst/>
                <a:uFillTx/>
                <a:latin typeface="+mn-lt"/>
                <a:ea typeface="+mn-ea"/>
              </a:rPr>
              <a:t>4</a:t>
            </a:fld>
            <a:endParaRPr lang="es-AR" sz="1200" b="0" u="none" strike="noStrike">
              <a:solidFill>
                <a:srgbClr val="000000"/>
              </a:solidFill>
              <a:effectLst/>
              <a:uFillTx/>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 name="PlaceHolder 1"/>
          <p:cNvSpPr>
            <a:spLocks noGrp="1" noRot="1" noChangeAspect="1"/>
          </p:cNvSpPr>
          <p:nvPr>
            <p:ph type="sldImg"/>
          </p:nvPr>
        </p:nvSpPr>
        <p:spPr>
          <a:xfrm>
            <a:off x="685800" y="1143000"/>
            <a:ext cx="5486400" cy="3086100"/>
          </a:xfrm>
          <a:prstGeom prst="rect">
            <a:avLst/>
          </a:prstGeom>
          <a:ln w="0">
            <a:noFill/>
          </a:ln>
        </p:spPr>
      </p:sp>
      <p:sp>
        <p:nvSpPr>
          <p:cNvPr id="416"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gn="l">
              <a:lnSpc>
                <a:spcPct val="100000"/>
              </a:lnSpc>
              <a:buNone/>
            </a:pPr>
            <a:r>
              <a:rPr lang="en-US" sz="2000" b="0" u="none" strike="noStrike">
                <a:solidFill>
                  <a:srgbClr val="000000"/>
                </a:solidFill>
                <a:effectLst/>
                <a:uFillTx/>
                <a:latin typeface="Arial"/>
              </a:rPr>
              <a:t>Explicar la diferencia con una mera refinanciación bancaria. El plan tiene contradictorio y control judicial. Regla: 3 años; 5 en supuestos especiales. Puede conservarse patrimonio. El saldo exonerable se cierra al final si el plan se cumple.</a:t>
            </a:r>
            <a:endParaRPr lang="es-AR" sz="2000" b="0" u="none" strike="noStrike">
              <a:solidFill>
                <a:srgbClr val="000000"/>
              </a:solidFill>
              <a:effectLst/>
              <a:uFillTx/>
              <a:latin typeface="Arial"/>
            </a:endParaRPr>
          </a:p>
        </p:txBody>
      </p:sp>
      <p:sp>
        <p:nvSpPr>
          <p:cNvPr id="417" name="PlaceHolder 3"/>
          <p:cNvSpPr>
            <a:spLocks noGrp="1"/>
          </p:cNvSpPr>
          <p:nvPr>
            <p:ph type="sldNum" idx="24"/>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90F5E080-87E9-4050-98A0-2DA67BAE9A1D}" type="slidenum">
              <a:rPr lang="en-US" sz="1200" b="0" u="none" strike="noStrike">
                <a:solidFill>
                  <a:schemeClr val="dk1"/>
                </a:solidFill>
                <a:effectLst/>
                <a:uFillTx/>
                <a:latin typeface="+mn-lt"/>
                <a:ea typeface="+mn-ea"/>
              </a:rPr>
              <a:t>5</a:t>
            </a:fld>
            <a:endParaRPr lang="es-AR" sz="1200" b="0" u="none" strike="noStrike">
              <a:solidFill>
                <a:srgbClr val="000000"/>
              </a:solidFill>
              <a:effectLst/>
              <a:uFillTx/>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 name="PlaceHolder 1"/>
          <p:cNvSpPr>
            <a:spLocks noGrp="1" noRot="1" noChangeAspect="1"/>
          </p:cNvSpPr>
          <p:nvPr>
            <p:ph type="sldImg"/>
          </p:nvPr>
        </p:nvSpPr>
        <p:spPr>
          <a:xfrm>
            <a:off x="685800" y="1143000"/>
            <a:ext cx="5486040" cy="3085920"/>
          </a:xfrm>
          <a:prstGeom prst="rect">
            <a:avLst/>
          </a:prstGeom>
          <a:ln w="0">
            <a:noFill/>
          </a:ln>
        </p:spPr>
      </p:sp>
      <p:sp>
        <p:nvSpPr>
          <p:cNvPr id="419"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gn="l">
              <a:lnSpc>
                <a:spcPct val="100000"/>
              </a:lnSpc>
              <a:buNone/>
            </a:pPr>
            <a:r>
              <a:rPr lang="en-US" sz="2000" b="0" u="none" strike="noStrike">
                <a:solidFill>
                  <a:srgbClr val="000000"/>
                </a:solidFill>
                <a:effectLst/>
                <a:uFillTx/>
                <a:latin typeface="Arial"/>
              </a:rPr>
              <a:t>Este punto es especialmente trasladable a Argentina: un concurso judicial de bajo costo cuando no hay masa. La publicidad oficial reduce costos. Al mismo tiempo se preserva un mecanismo de control por acreedores. Aclarar que existen deudas no exonerables.</a:t>
            </a:r>
            <a:endParaRPr lang="es-AR" sz="2000" b="0" u="none" strike="noStrike">
              <a:solidFill>
                <a:srgbClr val="000000"/>
              </a:solidFill>
              <a:effectLst/>
              <a:uFillTx/>
              <a:latin typeface="Arial"/>
            </a:endParaRPr>
          </a:p>
        </p:txBody>
      </p:sp>
      <p:sp>
        <p:nvSpPr>
          <p:cNvPr id="420" name="PlaceHolder 3"/>
          <p:cNvSpPr>
            <a:spLocks noGrp="1"/>
          </p:cNvSpPr>
          <p:nvPr>
            <p:ph type="sldNum" idx="25"/>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A54CEC14-967C-4958-9A95-4F3EF783FE09}" type="slidenum">
              <a:rPr lang="en-US" sz="1200" b="0" u="none" strike="noStrike">
                <a:solidFill>
                  <a:schemeClr val="dk1"/>
                </a:solidFill>
                <a:effectLst/>
                <a:uFillTx/>
                <a:latin typeface="+mn-lt"/>
                <a:ea typeface="+mn-ea"/>
              </a:rPr>
              <a:t>6</a:t>
            </a:fld>
            <a:endParaRPr lang="es-AR" sz="1200" b="0" u="none" strike="noStrike">
              <a:solidFill>
                <a:srgbClr val="000000"/>
              </a:solidFill>
              <a:effectLst/>
              <a:uFillTx/>
              <a:latin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 name="PlaceHolder 1"/>
          <p:cNvSpPr>
            <a:spLocks noGrp="1" noRot="1" noChangeAspect="1"/>
          </p:cNvSpPr>
          <p:nvPr>
            <p:ph type="sldImg"/>
          </p:nvPr>
        </p:nvSpPr>
        <p:spPr>
          <a:xfrm>
            <a:off x="685800" y="1143000"/>
            <a:ext cx="5486400" cy="3086100"/>
          </a:xfrm>
          <a:prstGeom prst="rect">
            <a:avLst/>
          </a:prstGeom>
          <a:ln w="0">
            <a:noFill/>
          </a:ln>
        </p:spPr>
      </p:sp>
      <p:sp>
        <p:nvSpPr>
          <p:cNvPr id="422"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gn="l">
              <a:lnSpc>
                <a:spcPct val="100000"/>
              </a:lnSpc>
              <a:buNone/>
            </a:pPr>
            <a:r>
              <a:rPr lang="en-US" sz="2000" b="0" u="none" strike="noStrike">
                <a:solidFill>
                  <a:srgbClr val="000000"/>
                </a:solidFill>
                <a:effectLst/>
                <a:uFillTx/>
                <a:latin typeface="Arial"/>
              </a:rPr>
              <a:t>Francia parte del derecho del consumidor y construye un procedimiento específico. La definición legal es muy útil para Argentina: imposibilidad manifiesta de atender el conjunto de deudas, no mero número de días de mora.</a:t>
            </a:r>
            <a:endParaRPr lang="es-AR" sz="2000" b="0" u="none" strike="noStrike">
              <a:solidFill>
                <a:srgbClr val="000000"/>
              </a:solidFill>
              <a:effectLst/>
              <a:uFillTx/>
              <a:latin typeface="Arial"/>
            </a:endParaRPr>
          </a:p>
        </p:txBody>
      </p:sp>
      <p:sp>
        <p:nvSpPr>
          <p:cNvPr id="423" name="PlaceHolder 3"/>
          <p:cNvSpPr>
            <a:spLocks noGrp="1"/>
          </p:cNvSpPr>
          <p:nvPr>
            <p:ph type="sldNum" idx="26"/>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83A4459D-2A8D-45E2-817C-7244D6FCF589}" type="slidenum">
              <a:rPr lang="en-US" sz="1200" b="0" u="none" strike="noStrike">
                <a:solidFill>
                  <a:schemeClr val="dk1"/>
                </a:solidFill>
                <a:effectLst/>
                <a:uFillTx/>
                <a:latin typeface="+mn-lt"/>
                <a:ea typeface="+mn-ea"/>
              </a:rPr>
              <a:t>7</a:t>
            </a:fld>
            <a:endParaRPr lang="es-AR" sz="1200" b="0" u="none" strike="noStrike">
              <a:solidFill>
                <a:srgbClr val="000000"/>
              </a:solidFill>
              <a:effectLst/>
              <a:uFillTx/>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 name="PlaceHolder 1"/>
          <p:cNvSpPr>
            <a:spLocks noGrp="1" noRot="1" noChangeAspect="1"/>
          </p:cNvSpPr>
          <p:nvPr>
            <p:ph type="sldImg"/>
          </p:nvPr>
        </p:nvSpPr>
        <p:spPr>
          <a:xfrm>
            <a:off x="685800" y="1143000"/>
            <a:ext cx="5486400" cy="3086100"/>
          </a:xfrm>
          <a:prstGeom prst="rect">
            <a:avLst/>
          </a:prstGeom>
          <a:ln w="0">
            <a:noFill/>
          </a:ln>
        </p:spPr>
      </p:sp>
      <p:sp>
        <p:nvSpPr>
          <p:cNvPr id="425"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gn="l">
              <a:lnSpc>
                <a:spcPct val="100000"/>
              </a:lnSpc>
              <a:buNone/>
            </a:pPr>
            <a:r>
              <a:rPr lang="en-US" sz="2000" b="0" u="none" strike="noStrike">
                <a:solidFill>
                  <a:srgbClr val="000000"/>
                </a:solidFill>
                <a:effectLst/>
                <a:uFillTx/>
                <a:latin typeface="Arial"/>
              </a:rPr>
              <a:t>Detenerse en el mínimo vital. Francia calcula la capacidad de reembolso después de reservar gastos corrientes. Esta es una técnica superior a equiparar capacidad de pago con máximo embargable.</a:t>
            </a:r>
            <a:endParaRPr lang="es-AR" sz="2000" b="0" u="none" strike="noStrike">
              <a:solidFill>
                <a:srgbClr val="000000"/>
              </a:solidFill>
              <a:effectLst/>
              <a:uFillTx/>
              <a:latin typeface="Arial"/>
            </a:endParaRPr>
          </a:p>
        </p:txBody>
      </p:sp>
      <p:sp>
        <p:nvSpPr>
          <p:cNvPr id="426" name="PlaceHolder 3"/>
          <p:cNvSpPr>
            <a:spLocks noGrp="1"/>
          </p:cNvSpPr>
          <p:nvPr>
            <p:ph type="sldNum" idx="27"/>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EFDDF0F5-CA65-48A3-B7CD-7E5E608BA34F}" type="slidenum">
              <a:rPr lang="en-US" sz="1200" b="0" u="none" strike="noStrike">
                <a:solidFill>
                  <a:schemeClr val="dk1"/>
                </a:solidFill>
                <a:effectLst/>
                <a:uFillTx/>
                <a:latin typeface="+mn-lt"/>
                <a:ea typeface="+mn-ea"/>
              </a:rPr>
              <a:t>8</a:t>
            </a:fld>
            <a:endParaRPr lang="es-AR" sz="1200" b="0" u="none" strike="noStrike">
              <a:solidFill>
                <a:srgbClr val="000000"/>
              </a:solidFill>
              <a:effectLst/>
              <a:uFillTx/>
              <a:latin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 name="PlaceHolder 1"/>
          <p:cNvSpPr>
            <a:spLocks noGrp="1" noRot="1" noChangeAspect="1"/>
          </p:cNvSpPr>
          <p:nvPr>
            <p:ph type="sldImg"/>
          </p:nvPr>
        </p:nvSpPr>
        <p:spPr>
          <a:xfrm>
            <a:off x="685800" y="1143000"/>
            <a:ext cx="5486040" cy="3085920"/>
          </a:xfrm>
          <a:prstGeom prst="rect">
            <a:avLst/>
          </a:prstGeom>
          <a:ln w="0">
            <a:noFill/>
          </a:ln>
        </p:spPr>
      </p:sp>
      <p:sp>
        <p:nvSpPr>
          <p:cNvPr id="428"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gn="l">
              <a:lnSpc>
                <a:spcPct val="100000"/>
              </a:lnSpc>
              <a:buNone/>
            </a:pPr>
            <a:r>
              <a:rPr lang="en-US" sz="2000" b="0" u="none" strike="noStrike">
                <a:solidFill>
                  <a:srgbClr val="000000"/>
                </a:solidFill>
                <a:effectLst/>
                <a:uFillTx/>
                <a:latin typeface="Arial"/>
              </a:rPr>
              <a:t>La fortaleza francesa es clasificar el caso. Si puede pagar: plan. Si puede pagar pero no hay consenso: medidas impuestas. Si no puede recuperar razonablemente: restablecimiento personal y cancelación. No se obliga a un plan ficticio.</a:t>
            </a:r>
            <a:endParaRPr lang="es-AR" sz="2000" b="0" u="none" strike="noStrike">
              <a:solidFill>
                <a:srgbClr val="000000"/>
              </a:solidFill>
              <a:effectLst/>
              <a:uFillTx/>
              <a:latin typeface="Arial"/>
            </a:endParaRPr>
          </a:p>
        </p:txBody>
      </p:sp>
      <p:sp>
        <p:nvSpPr>
          <p:cNvPr id="429" name="PlaceHolder 3"/>
          <p:cNvSpPr>
            <a:spLocks noGrp="1"/>
          </p:cNvSpPr>
          <p:nvPr>
            <p:ph type="sldNum" idx="28"/>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BFFE020D-23F9-41E5-9828-9CBC89689C46}" type="slidenum">
              <a:rPr lang="en-US" sz="1200" b="0" u="none" strike="noStrike">
                <a:solidFill>
                  <a:schemeClr val="dk1"/>
                </a:solidFill>
                <a:effectLst/>
                <a:uFillTx/>
                <a:latin typeface="+mn-lt"/>
                <a:ea typeface="+mn-ea"/>
              </a:rPr>
              <a:t>9</a:t>
            </a:fld>
            <a:endParaRPr lang="es-AR" sz="1200" b="0" u="none" strike="noStrike">
              <a:solidFill>
                <a:srgbClr val="000000"/>
              </a:solidFill>
              <a:effectLst/>
              <a:uFillTx/>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DEFAULT">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lvl1pPr indent="0" algn="l">
              <a:buNone/>
              <a:defRPr lang="es-AR" sz="1800" b="0" u="none" strike="noStrike">
                <a:solidFill>
                  <a:schemeClr val="dk1"/>
                </a:solidFill>
                <a:effectLst/>
                <a:uFillTx/>
                <a:latin typeface="Aptos"/>
              </a:defRPr>
            </a:lvl1pPr>
          </a:lstStyle>
          <a:p>
            <a:pPr indent="0" algn="l">
              <a:buNone/>
            </a:pPr>
            <a:r>
              <a:rPr lang="es-AR" sz="1800" b="0" u="none" strike="noStrike">
                <a:solidFill>
                  <a:schemeClr val="dk1"/>
                </a:solidFill>
                <a:effectLst/>
                <a:uFillTx/>
                <a:latin typeface="Aptos"/>
              </a:rPr>
              <a:t>Pulse para editar el formato del texto de título</a:t>
            </a:r>
          </a:p>
        </p:txBody>
      </p:sp>
      <p:sp>
        <p:nvSpPr>
          <p:cNvPr id="3"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lvl1pPr algn="l">
              <a:spcBef>
                <a:spcPts val="1417"/>
              </a:spcBef>
              <a:buClr>
                <a:srgbClr val="000000"/>
              </a:buClr>
              <a:buSzPct val="45000"/>
              <a:buFont typeface="Wingdings" charset="2"/>
              <a:buChar char=""/>
              <a:defRPr lang="es-AR" sz="3200" b="0" u="none" strike="noStrike">
                <a:solidFill>
                  <a:schemeClr val="dk1"/>
                </a:solidFill>
                <a:effectLst/>
                <a:uFillTx/>
                <a:latin typeface="Aptos"/>
              </a:defRPr>
            </a:lvl1pPr>
            <a:lvl2pPr lvl="1" algn="l">
              <a:spcBef>
                <a:spcPts val="1134"/>
              </a:spcBef>
              <a:buClr>
                <a:srgbClr val="000000"/>
              </a:buClr>
              <a:buSzPct val="75000"/>
              <a:buFont typeface="Symbol" charset="2"/>
              <a:buChar char=""/>
              <a:defRPr lang="es-AR" sz="2400" b="0" u="none" strike="noStrike">
                <a:solidFill>
                  <a:schemeClr val="dk1"/>
                </a:solidFill>
                <a:effectLst/>
                <a:uFillTx/>
                <a:latin typeface="Aptos"/>
              </a:defRPr>
            </a:lvl2pPr>
            <a:lvl3pPr lvl="2" algn="l">
              <a:spcBef>
                <a:spcPts val="850"/>
              </a:spcBef>
              <a:buClr>
                <a:srgbClr val="000000"/>
              </a:buClr>
              <a:buSzPct val="45000"/>
              <a:buFont typeface="Wingdings" charset="2"/>
              <a:buChar char=""/>
              <a:defRPr lang="es-AR" sz="2000" b="0" u="none" strike="noStrike">
                <a:solidFill>
                  <a:schemeClr val="dk1"/>
                </a:solidFill>
                <a:effectLst/>
                <a:uFillTx/>
                <a:latin typeface="Aptos"/>
              </a:defRPr>
            </a:lvl3pPr>
            <a:lvl4pPr lvl="3" algn="l">
              <a:spcBef>
                <a:spcPts val="567"/>
              </a:spcBef>
              <a:buClr>
                <a:srgbClr val="000000"/>
              </a:buClr>
              <a:buSzPct val="75000"/>
              <a:buFont typeface="Symbol" charset="2"/>
              <a:buChar char=""/>
              <a:defRPr lang="es-AR" sz="2000" b="0" u="none" strike="noStrike">
                <a:solidFill>
                  <a:schemeClr val="dk1"/>
                </a:solidFill>
                <a:effectLst/>
                <a:uFillTx/>
                <a:latin typeface="Aptos"/>
              </a:defRPr>
            </a:lvl4pPr>
            <a:lvl5pPr lvl="4" algn="l">
              <a:spcBef>
                <a:spcPts val="283"/>
              </a:spcBef>
              <a:buClr>
                <a:srgbClr val="000000"/>
              </a:buClr>
              <a:buSzPct val="45000"/>
              <a:buFont typeface="Wingdings" charset="2"/>
              <a:buChar char=""/>
              <a:defRPr lang="es-AR" sz="2000" b="0" u="none" strike="noStrike">
                <a:solidFill>
                  <a:schemeClr val="dk1"/>
                </a:solidFill>
                <a:effectLst/>
                <a:uFillTx/>
                <a:latin typeface="Aptos"/>
              </a:defRPr>
            </a:lvl5pPr>
            <a:lvl6pPr lvl="5" algn="l">
              <a:spcBef>
                <a:spcPts val="283"/>
              </a:spcBef>
              <a:buClr>
                <a:srgbClr val="000000"/>
              </a:buClr>
              <a:buSzPct val="45000"/>
              <a:buFont typeface="Wingdings" charset="2"/>
              <a:buChar char=""/>
              <a:defRPr lang="es-AR" sz="2000" b="0" u="none" strike="noStrike">
                <a:solidFill>
                  <a:schemeClr val="dk1"/>
                </a:solidFill>
                <a:effectLst/>
                <a:uFillTx/>
                <a:latin typeface="Aptos"/>
              </a:defRPr>
            </a:lvl6pPr>
            <a:lvl7pPr lvl="6" algn="l">
              <a:spcBef>
                <a:spcPts val="283"/>
              </a:spcBef>
              <a:buClr>
                <a:srgbClr val="000000"/>
              </a:buClr>
              <a:buSzPct val="45000"/>
              <a:buFont typeface="Wingdings" charset="2"/>
              <a:buChar char=""/>
              <a:defRPr lang="es-AR" sz="2000" b="0" u="none" strike="noStrike">
                <a:solidFill>
                  <a:schemeClr val="dk1"/>
                </a:solidFill>
                <a:effectLst/>
                <a:uFillTx/>
                <a:latin typeface="Aptos"/>
              </a:defRPr>
            </a:lvl7pPr>
          </a:lstStyle>
          <a:p>
            <a:pPr marL="432000" indent="-324000" algn="l">
              <a:spcBef>
                <a:spcPts val="1417"/>
              </a:spcBef>
              <a:buClr>
                <a:srgbClr val="000000"/>
              </a:buClr>
              <a:buSzPct val="45000"/>
              <a:buFont typeface="Wingdings" charset="2"/>
              <a:buChar char=""/>
            </a:pPr>
            <a:r>
              <a:rPr lang="es-AR" sz="3200" b="0" u="none" strike="noStrike">
                <a:solidFill>
                  <a:schemeClr val="dk1"/>
                </a:solidFill>
                <a:effectLst/>
                <a:uFillTx/>
                <a:latin typeface="Aptos"/>
              </a:rPr>
              <a:t>Pulse para editar el formato de texto del esquema</a:t>
            </a:r>
          </a:p>
          <a:p>
            <a:pPr marL="864000" lvl="1" indent="-324000" algn="l">
              <a:spcBef>
                <a:spcPts val="1134"/>
              </a:spcBef>
              <a:buClr>
                <a:srgbClr val="000000"/>
              </a:buClr>
              <a:buSzPct val="75000"/>
              <a:buFont typeface="Symbol" charset="2"/>
              <a:buChar char=""/>
            </a:pPr>
            <a:r>
              <a:rPr lang="es-AR" sz="2400" b="0" u="none" strike="noStrike">
                <a:solidFill>
                  <a:schemeClr val="dk1"/>
                </a:solidFill>
                <a:effectLst/>
                <a:uFillTx/>
                <a:latin typeface="Aptos"/>
              </a:rPr>
              <a:t>Segundo nivel del esquema</a:t>
            </a:r>
          </a:p>
          <a:p>
            <a:pPr marL="1296000" lvl="2" indent="-288000" algn="l">
              <a:spcBef>
                <a:spcPts val="850"/>
              </a:spcBef>
              <a:buClr>
                <a:srgbClr val="000000"/>
              </a:buClr>
              <a:buSzPct val="45000"/>
              <a:buFont typeface="Wingdings" charset="2"/>
              <a:buChar char=""/>
            </a:pPr>
            <a:r>
              <a:rPr lang="es-AR" sz="2000" b="0" u="none" strike="noStrike">
                <a:solidFill>
                  <a:schemeClr val="dk1"/>
                </a:solidFill>
                <a:effectLst/>
                <a:uFillTx/>
                <a:latin typeface="Aptos"/>
              </a:rPr>
              <a:t>Tercer nivel del esquema</a:t>
            </a:r>
          </a:p>
          <a:p>
            <a:pPr marL="1728000" lvl="3" indent="-216000" algn="l">
              <a:spcBef>
                <a:spcPts val="567"/>
              </a:spcBef>
              <a:buClr>
                <a:srgbClr val="000000"/>
              </a:buClr>
              <a:buSzPct val="75000"/>
              <a:buFont typeface="Symbol" charset="2"/>
              <a:buChar char=""/>
            </a:pPr>
            <a:r>
              <a:rPr lang="es-AR" sz="2000" b="0" u="none" strike="noStrike">
                <a:solidFill>
                  <a:schemeClr val="dk1"/>
                </a:solidFill>
                <a:effectLst/>
                <a:uFillTx/>
                <a:latin typeface="Aptos"/>
              </a:rPr>
              <a:t>Cuarto nivel del esquema</a:t>
            </a:r>
          </a:p>
          <a:p>
            <a:pPr marL="2160000" lvl="4" indent="-216000" algn="l">
              <a:spcBef>
                <a:spcPts val="283"/>
              </a:spcBef>
              <a:buClr>
                <a:srgbClr val="000000"/>
              </a:buClr>
              <a:buSzPct val="45000"/>
              <a:buFont typeface="Wingdings" charset="2"/>
              <a:buChar char=""/>
            </a:pPr>
            <a:r>
              <a:rPr lang="es-AR" sz="2000" b="0" u="none" strike="noStrike">
                <a:solidFill>
                  <a:schemeClr val="dk1"/>
                </a:solidFill>
                <a:effectLst/>
                <a:uFillTx/>
                <a:latin typeface="Aptos"/>
              </a:rPr>
              <a:t>Quinto nivel del esquema</a:t>
            </a:r>
          </a:p>
          <a:p>
            <a:pPr marL="2592000" lvl="5" indent="-216000" algn="l">
              <a:spcBef>
                <a:spcPts val="283"/>
              </a:spcBef>
              <a:buClr>
                <a:srgbClr val="000000"/>
              </a:buClr>
              <a:buSzPct val="45000"/>
              <a:buFont typeface="Wingdings" charset="2"/>
              <a:buChar char=""/>
            </a:pPr>
            <a:r>
              <a:rPr lang="es-AR" sz="2000" b="0" u="none" strike="noStrike">
                <a:solidFill>
                  <a:schemeClr val="dk1"/>
                </a:solidFill>
                <a:effectLst/>
                <a:uFillTx/>
                <a:latin typeface="Aptos"/>
              </a:rPr>
              <a:t>Sexto nivel del esquema</a:t>
            </a:r>
          </a:p>
          <a:p>
            <a:pPr marL="3024000" lvl="6" indent="-216000" algn="l">
              <a:spcBef>
                <a:spcPts val="283"/>
              </a:spcBef>
              <a:buClr>
                <a:srgbClr val="000000"/>
              </a:buClr>
              <a:buSzPct val="45000"/>
              <a:buFont typeface="Wingdings" charset="2"/>
              <a:buChar char=""/>
            </a:pPr>
            <a:r>
              <a:rPr lang="es-AR" sz="2000" b="0" u="none" strike="noStrike">
                <a:solidFill>
                  <a:schemeClr val="dk1"/>
                </a:solidFill>
                <a:effectLst/>
                <a:uFillTx/>
                <a:latin typeface="Aptos"/>
              </a:rPr>
              <a:t>Séptimo nivel del esquema</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MASTER">
    <p:bg>
      <p:bgPr>
        <a:solidFill>
          <a:srgbClr val="F8F7F4"/>
        </a:solidFill>
        <a:effectLst/>
      </p:bgPr>
    </p:bg>
    <p:spTree>
      <p:nvGrpSpPr>
        <p:cNvPr id="1" name=""/>
        <p:cNvGrpSpPr/>
        <p:nvPr/>
      </p:nvGrpSpPr>
      <p:grpSpPr>
        <a:xfrm>
          <a:off x="0" y="0"/>
          <a:ext cx="0" cy="0"/>
          <a:chOff x="0" y="0"/>
          <a:chExt cx="0" cy="0"/>
        </a:xfrm>
      </p:grpSpPr>
      <p:sp>
        <p:nvSpPr>
          <p:cNvPr id="4" name="Shape 0"/>
          <p:cNvSpPr/>
          <p:nvPr/>
        </p:nvSpPr>
        <p:spPr>
          <a:xfrm>
            <a:off x="0" y="0"/>
            <a:ext cx="12191400" cy="82080"/>
          </a:xfrm>
          <a:prstGeom prst="rect">
            <a:avLst/>
          </a:prstGeom>
          <a:solidFill>
            <a:srgbClr val="B58A4A"/>
          </a:solidFill>
          <a:ln w="12700">
            <a:solidFill>
              <a:srgbClr val="B58A4A"/>
            </a:solidFill>
            <a:round/>
          </a:ln>
        </p:spPr>
        <p:style>
          <a:lnRef idx="0">
            <a:scrgbClr r="0" g="0" b="0"/>
          </a:lnRef>
          <a:fillRef idx="0">
            <a:scrgbClr r="0" g="0" b="0"/>
          </a:fillRef>
          <a:effectRef idx="0">
            <a:scrgbClr r="0" g="0" b="0"/>
          </a:effectRef>
          <a:fontRef idx="minor"/>
        </p:style>
        <p:txBody>
          <a:bodyPr lIns="90000" tIns="37440" rIns="90000" bIns="37440" anchor="t">
            <a:noAutofit/>
          </a:bodyPr>
          <a:lstStyle/>
          <a:p>
            <a:endParaRPr lang="es-AR" sz="1800" b="0" u="none" strike="noStrike">
              <a:solidFill>
                <a:srgbClr val="FFFFFF"/>
              </a:solidFill>
              <a:effectLst/>
              <a:uFillTx/>
              <a:latin typeface="Arial"/>
            </a:endParaRPr>
          </a:p>
        </p:txBody>
      </p:sp>
      <p:sp>
        <p:nvSpPr>
          <p:cNvPr id="5" name="Shape 1"/>
          <p:cNvSpPr/>
          <p:nvPr/>
        </p:nvSpPr>
        <p:spPr>
          <a:xfrm>
            <a:off x="594360" y="6482880"/>
            <a:ext cx="11000160" cy="360"/>
          </a:xfrm>
          <a:prstGeom prst="line">
            <a:avLst/>
          </a:prstGeom>
          <a:ln w="8890">
            <a:solidFill>
              <a:srgbClr val="D7DCE1"/>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s-AR" sz="1800" b="0" u="none" strike="noStrike">
              <a:solidFill>
                <a:srgbClr val="000000"/>
              </a:solidFill>
              <a:effectLst/>
              <a:uFillTx/>
              <a:latin typeface="Arial"/>
            </a:endParaRPr>
          </a:p>
        </p:txBody>
      </p:sp>
      <p:sp>
        <p:nvSpPr>
          <p:cNvPr id="6" name="Text 2"/>
          <p:cNvSpPr/>
          <p:nvPr/>
        </p:nvSpPr>
        <p:spPr>
          <a:xfrm>
            <a:off x="621720" y="6510600"/>
            <a:ext cx="7772040" cy="200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750" b="0" u="none" strike="noStrike">
                <a:solidFill>
                  <a:srgbClr val="6E7681"/>
                </a:solidFill>
                <a:effectLst/>
                <a:uFillTx/>
                <a:latin typeface="Aptos"/>
                <a:ea typeface="Aptos"/>
              </a:rPr>
              <a:t>ADDUC  |  Segunda oportunidad y sobreendeudamiento</a:t>
            </a:r>
            <a:endParaRPr lang="es-AR" sz="750" b="0" u="none" strike="noStrike">
              <a:solidFill>
                <a:srgbClr val="000000"/>
              </a:solidFill>
              <a:effectLst/>
              <a:uFillTx/>
              <a:latin typeface="Arial"/>
            </a:endParaRPr>
          </a:p>
        </p:txBody>
      </p:sp>
      <p:sp>
        <p:nvSpPr>
          <p:cNvPr id="7" name="PlaceHolder 1"/>
          <p:cNvSpPr>
            <a:spLocks noGrp="1"/>
          </p:cNvSpPr>
          <p:nvPr>
            <p:ph type="sldNum" idx="1"/>
          </p:nvPr>
        </p:nvSpPr>
        <p:spPr>
          <a:xfrm>
            <a:off x="11109960" y="6492240"/>
            <a:ext cx="456840" cy="200880"/>
          </a:xfrm>
          <a:prstGeom prst="rect">
            <a:avLst/>
          </a:prstGeom>
          <a:noFill/>
          <a:ln w="0">
            <a:noFill/>
          </a:ln>
        </p:spPr>
        <p:txBody>
          <a:bodyPr lIns="0" tIns="0" rIns="0" bIns="0" anchor="t">
            <a:noAutofit/>
          </a:bodyPr>
          <a:lstStyle>
            <a:lvl1pPr indent="0" algn="r" defTabSz="914400">
              <a:lnSpc>
                <a:spcPct val="100000"/>
              </a:lnSpc>
              <a:buNone/>
              <a:defRPr lang="en-US" sz="750" b="0" u="none" strike="noStrike">
                <a:solidFill>
                  <a:srgbClr val="6E7681"/>
                </a:solidFill>
                <a:effectLst/>
                <a:uFillTx/>
                <a:latin typeface="Aptos"/>
                <a:ea typeface="Aptos"/>
              </a:defRPr>
            </a:lvl1pPr>
          </a:lstStyle>
          <a:p>
            <a:pPr indent="0" algn="r" defTabSz="914400">
              <a:lnSpc>
                <a:spcPct val="100000"/>
              </a:lnSpc>
              <a:buNone/>
            </a:pPr>
            <a:fld id="{2F72195E-8A92-4914-A292-3B3988F93458}" type="slidenum">
              <a:rPr lang="en-US" sz="750" b="0" u="none" strike="noStrike">
                <a:solidFill>
                  <a:srgbClr val="6E7681"/>
                </a:solidFill>
                <a:effectLst/>
                <a:uFillTx/>
                <a:latin typeface="Aptos"/>
                <a:ea typeface="Aptos"/>
              </a:rPr>
              <a:t>‹Nº›</a:t>
            </a:fld>
            <a:endParaRPr lang="es-AR" sz="750" b="0" u="none" strike="noStrike">
              <a:solidFill>
                <a:srgbClr val="000000"/>
              </a:solidFill>
              <a:effectLst/>
              <a:uFillTx/>
              <a:latin typeface="Times New Roman"/>
            </a:endParaRPr>
          </a:p>
        </p:txBody>
      </p:sp>
      <p:sp>
        <p:nvSpPr>
          <p:cNvPr id="8" name="PlaceHolder 2"/>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lvl1pPr indent="0" algn="l">
              <a:buNone/>
              <a:defRPr lang="es-AR" sz="1800" b="0" u="none" strike="noStrike">
                <a:solidFill>
                  <a:schemeClr val="dk1"/>
                </a:solidFill>
                <a:effectLst/>
                <a:uFillTx/>
                <a:latin typeface="Aptos"/>
              </a:defRPr>
            </a:lvl1pPr>
          </a:lstStyle>
          <a:p>
            <a:pPr indent="0" algn="l">
              <a:buNone/>
            </a:pPr>
            <a:r>
              <a:rPr lang="es-AR" sz="1800" b="0" u="none" strike="noStrike">
                <a:solidFill>
                  <a:schemeClr val="dk1"/>
                </a:solidFill>
                <a:effectLst/>
                <a:uFillTx/>
                <a:latin typeface="Aptos"/>
              </a:rPr>
              <a:t>Pulse para editar el formato del texto de título</a:t>
            </a:r>
          </a:p>
        </p:txBody>
      </p:sp>
      <p:sp>
        <p:nvSpPr>
          <p:cNvPr id="9" name="PlaceHolder 3"/>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lvl1pPr algn="l">
              <a:spcBef>
                <a:spcPts val="1417"/>
              </a:spcBef>
              <a:buClr>
                <a:srgbClr val="000000"/>
              </a:buClr>
              <a:buSzPct val="45000"/>
              <a:buFont typeface="Wingdings" charset="2"/>
              <a:buChar char=""/>
              <a:defRPr lang="es-AR" sz="3200" b="0" u="none" strike="noStrike">
                <a:solidFill>
                  <a:schemeClr val="dk1"/>
                </a:solidFill>
                <a:effectLst/>
                <a:uFillTx/>
                <a:latin typeface="Aptos"/>
              </a:defRPr>
            </a:lvl1pPr>
            <a:lvl2pPr lvl="1" algn="l">
              <a:spcBef>
                <a:spcPts val="1134"/>
              </a:spcBef>
              <a:buClr>
                <a:srgbClr val="000000"/>
              </a:buClr>
              <a:buSzPct val="75000"/>
              <a:buFont typeface="Symbol" charset="2"/>
              <a:buChar char=""/>
              <a:defRPr lang="es-AR" sz="2400" b="0" u="none" strike="noStrike">
                <a:solidFill>
                  <a:schemeClr val="dk1"/>
                </a:solidFill>
                <a:effectLst/>
                <a:uFillTx/>
                <a:latin typeface="Aptos"/>
              </a:defRPr>
            </a:lvl2pPr>
            <a:lvl3pPr lvl="2" algn="l">
              <a:spcBef>
                <a:spcPts val="850"/>
              </a:spcBef>
              <a:buClr>
                <a:srgbClr val="000000"/>
              </a:buClr>
              <a:buSzPct val="45000"/>
              <a:buFont typeface="Wingdings" charset="2"/>
              <a:buChar char=""/>
              <a:defRPr lang="es-AR" sz="2000" b="0" u="none" strike="noStrike">
                <a:solidFill>
                  <a:schemeClr val="dk1"/>
                </a:solidFill>
                <a:effectLst/>
                <a:uFillTx/>
                <a:latin typeface="Aptos"/>
              </a:defRPr>
            </a:lvl3pPr>
            <a:lvl4pPr lvl="3" algn="l">
              <a:spcBef>
                <a:spcPts val="567"/>
              </a:spcBef>
              <a:buClr>
                <a:srgbClr val="000000"/>
              </a:buClr>
              <a:buSzPct val="75000"/>
              <a:buFont typeface="Symbol" charset="2"/>
              <a:buChar char=""/>
              <a:defRPr lang="es-AR" sz="2000" b="0" u="none" strike="noStrike">
                <a:solidFill>
                  <a:schemeClr val="dk1"/>
                </a:solidFill>
                <a:effectLst/>
                <a:uFillTx/>
                <a:latin typeface="Aptos"/>
              </a:defRPr>
            </a:lvl4pPr>
            <a:lvl5pPr lvl="4" algn="l">
              <a:spcBef>
                <a:spcPts val="283"/>
              </a:spcBef>
              <a:buClr>
                <a:srgbClr val="000000"/>
              </a:buClr>
              <a:buSzPct val="45000"/>
              <a:buFont typeface="Wingdings" charset="2"/>
              <a:buChar char=""/>
              <a:defRPr lang="es-AR" sz="2000" b="0" u="none" strike="noStrike">
                <a:solidFill>
                  <a:schemeClr val="dk1"/>
                </a:solidFill>
                <a:effectLst/>
                <a:uFillTx/>
                <a:latin typeface="Aptos"/>
              </a:defRPr>
            </a:lvl5pPr>
            <a:lvl6pPr lvl="5" algn="l">
              <a:spcBef>
                <a:spcPts val="283"/>
              </a:spcBef>
              <a:buClr>
                <a:srgbClr val="000000"/>
              </a:buClr>
              <a:buSzPct val="45000"/>
              <a:buFont typeface="Wingdings" charset="2"/>
              <a:buChar char=""/>
              <a:defRPr lang="es-AR" sz="2000" b="0" u="none" strike="noStrike">
                <a:solidFill>
                  <a:schemeClr val="dk1"/>
                </a:solidFill>
                <a:effectLst/>
                <a:uFillTx/>
                <a:latin typeface="Aptos"/>
              </a:defRPr>
            </a:lvl6pPr>
            <a:lvl7pPr lvl="6" algn="l">
              <a:spcBef>
                <a:spcPts val="283"/>
              </a:spcBef>
              <a:buClr>
                <a:srgbClr val="000000"/>
              </a:buClr>
              <a:buSzPct val="45000"/>
              <a:buFont typeface="Wingdings" charset="2"/>
              <a:buChar char=""/>
              <a:defRPr lang="es-AR" sz="2000" b="0" u="none" strike="noStrike">
                <a:solidFill>
                  <a:schemeClr val="dk1"/>
                </a:solidFill>
                <a:effectLst/>
                <a:uFillTx/>
                <a:latin typeface="Aptos"/>
              </a:defRPr>
            </a:lvl7pPr>
          </a:lstStyle>
          <a:p>
            <a:pPr marL="432000" indent="-324000" algn="l">
              <a:spcBef>
                <a:spcPts val="1417"/>
              </a:spcBef>
              <a:buClr>
                <a:srgbClr val="000000"/>
              </a:buClr>
              <a:buSzPct val="45000"/>
              <a:buFont typeface="Wingdings" charset="2"/>
              <a:buChar char=""/>
            </a:pPr>
            <a:r>
              <a:rPr lang="es-AR" sz="3200" b="0" u="none" strike="noStrike">
                <a:solidFill>
                  <a:schemeClr val="dk1"/>
                </a:solidFill>
                <a:effectLst/>
                <a:uFillTx/>
                <a:latin typeface="Aptos"/>
              </a:rPr>
              <a:t>Pulse para editar el formato de texto del esquema</a:t>
            </a:r>
          </a:p>
          <a:p>
            <a:pPr marL="864000" lvl="1" indent="-324000" algn="l">
              <a:spcBef>
                <a:spcPts val="1134"/>
              </a:spcBef>
              <a:buClr>
                <a:srgbClr val="000000"/>
              </a:buClr>
              <a:buSzPct val="75000"/>
              <a:buFont typeface="Symbol" charset="2"/>
              <a:buChar char=""/>
            </a:pPr>
            <a:r>
              <a:rPr lang="es-AR" sz="2400" b="0" u="none" strike="noStrike">
                <a:solidFill>
                  <a:schemeClr val="dk1"/>
                </a:solidFill>
                <a:effectLst/>
                <a:uFillTx/>
                <a:latin typeface="Aptos"/>
              </a:rPr>
              <a:t>Segundo nivel del esquema</a:t>
            </a:r>
          </a:p>
          <a:p>
            <a:pPr marL="1296000" lvl="2" indent="-288000" algn="l">
              <a:spcBef>
                <a:spcPts val="850"/>
              </a:spcBef>
              <a:buClr>
                <a:srgbClr val="000000"/>
              </a:buClr>
              <a:buSzPct val="45000"/>
              <a:buFont typeface="Wingdings" charset="2"/>
              <a:buChar char=""/>
            </a:pPr>
            <a:r>
              <a:rPr lang="es-AR" sz="2000" b="0" u="none" strike="noStrike">
                <a:solidFill>
                  <a:schemeClr val="dk1"/>
                </a:solidFill>
                <a:effectLst/>
                <a:uFillTx/>
                <a:latin typeface="Aptos"/>
              </a:rPr>
              <a:t>Tercer nivel del esquema</a:t>
            </a:r>
          </a:p>
          <a:p>
            <a:pPr marL="1728000" lvl="3" indent="-216000" algn="l">
              <a:spcBef>
                <a:spcPts val="567"/>
              </a:spcBef>
              <a:buClr>
                <a:srgbClr val="000000"/>
              </a:buClr>
              <a:buSzPct val="75000"/>
              <a:buFont typeface="Symbol" charset="2"/>
              <a:buChar char=""/>
            </a:pPr>
            <a:r>
              <a:rPr lang="es-AR" sz="2000" b="0" u="none" strike="noStrike">
                <a:solidFill>
                  <a:schemeClr val="dk1"/>
                </a:solidFill>
                <a:effectLst/>
                <a:uFillTx/>
                <a:latin typeface="Aptos"/>
              </a:rPr>
              <a:t>Cuarto nivel del esquema</a:t>
            </a:r>
          </a:p>
          <a:p>
            <a:pPr marL="2160000" lvl="4" indent="-216000" algn="l">
              <a:spcBef>
                <a:spcPts val="283"/>
              </a:spcBef>
              <a:buClr>
                <a:srgbClr val="000000"/>
              </a:buClr>
              <a:buSzPct val="45000"/>
              <a:buFont typeface="Wingdings" charset="2"/>
              <a:buChar char=""/>
            </a:pPr>
            <a:r>
              <a:rPr lang="es-AR" sz="2000" b="0" u="none" strike="noStrike">
                <a:solidFill>
                  <a:schemeClr val="dk1"/>
                </a:solidFill>
                <a:effectLst/>
                <a:uFillTx/>
                <a:latin typeface="Aptos"/>
              </a:rPr>
              <a:t>Quinto nivel del esquema</a:t>
            </a:r>
          </a:p>
          <a:p>
            <a:pPr marL="2592000" lvl="5" indent="-216000" algn="l">
              <a:spcBef>
                <a:spcPts val="283"/>
              </a:spcBef>
              <a:buClr>
                <a:srgbClr val="000000"/>
              </a:buClr>
              <a:buSzPct val="45000"/>
              <a:buFont typeface="Wingdings" charset="2"/>
              <a:buChar char=""/>
            </a:pPr>
            <a:r>
              <a:rPr lang="es-AR" sz="2000" b="0" u="none" strike="noStrike">
                <a:solidFill>
                  <a:schemeClr val="dk1"/>
                </a:solidFill>
                <a:effectLst/>
                <a:uFillTx/>
                <a:latin typeface="Aptos"/>
              </a:rPr>
              <a:t>Sexto nivel del esquema</a:t>
            </a:r>
          </a:p>
          <a:p>
            <a:pPr marL="3024000" lvl="6" indent="-216000" algn="l">
              <a:spcBef>
                <a:spcPts val="283"/>
              </a:spcBef>
              <a:buClr>
                <a:srgbClr val="000000"/>
              </a:buClr>
              <a:buSzPct val="45000"/>
              <a:buFont typeface="Wingdings" charset="2"/>
              <a:buChar char=""/>
            </a:pPr>
            <a:r>
              <a:rPr lang="es-AR" sz="2000" b="0" u="none" strike="noStrike">
                <a:solidFill>
                  <a:schemeClr val="dk1"/>
                </a:solidFill>
                <a:effectLst/>
                <a:uFillTx/>
                <a:latin typeface="Aptos"/>
              </a:rPr>
              <a:t>Séptimo nivel del esquema</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7324D"/>
        </a:solidFill>
        <a:effectLst/>
      </p:bgPr>
    </p:bg>
    <p:spTree>
      <p:nvGrpSpPr>
        <p:cNvPr id="1" name=""/>
        <p:cNvGrpSpPr/>
        <p:nvPr/>
      </p:nvGrpSpPr>
      <p:grpSpPr>
        <a:xfrm>
          <a:off x="0" y="0"/>
          <a:ext cx="0" cy="0"/>
          <a:chOff x="0" y="0"/>
          <a:chExt cx="0" cy="0"/>
        </a:xfrm>
      </p:grpSpPr>
      <p:sp>
        <p:nvSpPr>
          <p:cNvPr id="16" name="Shape 0"/>
          <p:cNvSpPr/>
          <p:nvPr/>
        </p:nvSpPr>
        <p:spPr>
          <a:xfrm>
            <a:off x="0" y="0"/>
            <a:ext cx="12191400" cy="6857640"/>
          </a:xfrm>
          <a:prstGeom prst="rect">
            <a:avLst/>
          </a:prstGeom>
          <a:solidFill>
            <a:srgbClr val="17324D"/>
          </a:solidFill>
          <a:ln w="12700">
            <a:solidFill>
              <a:srgbClr val="17324D"/>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FFFFFF"/>
              </a:solidFill>
              <a:effectLst/>
              <a:uFillTx/>
              <a:latin typeface="Arial"/>
            </a:endParaRPr>
          </a:p>
        </p:txBody>
      </p:sp>
      <p:sp>
        <p:nvSpPr>
          <p:cNvPr id="17" name="Shape 1"/>
          <p:cNvSpPr/>
          <p:nvPr/>
        </p:nvSpPr>
        <p:spPr>
          <a:xfrm>
            <a:off x="640080" y="685800"/>
            <a:ext cx="109440" cy="4160160"/>
          </a:xfrm>
          <a:prstGeom prst="rect">
            <a:avLst/>
          </a:prstGeom>
          <a:solidFill>
            <a:srgbClr val="B58A4A"/>
          </a:solidFill>
          <a:ln w="12700">
            <a:solidFill>
              <a:srgbClr val="B58A4A"/>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FFFFFF"/>
              </a:solidFill>
              <a:effectLst/>
              <a:uFillTx/>
              <a:latin typeface="Arial"/>
            </a:endParaRPr>
          </a:p>
        </p:txBody>
      </p:sp>
      <p:sp>
        <p:nvSpPr>
          <p:cNvPr id="18" name="Text 2"/>
          <p:cNvSpPr/>
          <p:nvPr/>
        </p:nvSpPr>
        <p:spPr>
          <a:xfrm>
            <a:off x="1024200" y="932760"/>
            <a:ext cx="8960760" cy="1416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3300" b="1" u="none" strike="noStrike">
                <a:solidFill>
                  <a:srgbClr val="FFFFFF"/>
                </a:solidFill>
                <a:effectLst/>
                <a:uFillTx/>
                <a:latin typeface="Aptos Display"/>
                <a:ea typeface="Aptos Display"/>
              </a:rPr>
              <a:t>SOBREENDEUDAMIENTO</a:t>
            </a:r>
            <a:endParaRPr lang="es-AR" sz="3300" b="0" u="none" strike="noStrike">
              <a:solidFill>
                <a:srgbClr val="FFFFFF"/>
              </a:solidFill>
              <a:effectLst/>
              <a:uFillTx/>
              <a:latin typeface="Arial"/>
            </a:endParaRPr>
          </a:p>
          <a:p>
            <a:pPr defTabSz="914400">
              <a:lnSpc>
                <a:spcPct val="100000"/>
              </a:lnSpc>
              <a:tabLst>
                <a:tab pos="0" algn="l"/>
              </a:tabLst>
            </a:pPr>
            <a:r>
              <a:rPr lang="en-US" sz="3300" b="1" u="none" strike="noStrike">
                <a:solidFill>
                  <a:srgbClr val="FFFFFF"/>
                </a:solidFill>
                <a:effectLst/>
                <a:uFillTx/>
                <a:latin typeface="Aptos Display"/>
                <a:ea typeface="Aptos Display"/>
              </a:rPr>
              <a:t>Y SEGUNDA OPORTUNIDAD</a:t>
            </a:r>
            <a:endParaRPr lang="es-AR" sz="3300" b="0" u="none" strike="noStrike">
              <a:solidFill>
                <a:srgbClr val="FFFFFF"/>
              </a:solidFill>
              <a:effectLst/>
              <a:uFillTx/>
              <a:latin typeface="Arial"/>
            </a:endParaRPr>
          </a:p>
        </p:txBody>
      </p:sp>
      <p:sp>
        <p:nvSpPr>
          <p:cNvPr id="19" name="Text 3"/>
          <p:cNvSpPr/>
          <p:nvPr/>
        </p:nvSpPr>
        <p:spPr>
          <a:xfrm>
            <a:off x="1042560" y="2587680"/>
            <a:ext cx="8595000" cy="822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800" b="0" u="none" strike="noStrike">
                <a:solidFill>
                  <a:srgbClr val="DDE5EB"/>
                </a:solidFill>
                <a:effectLst/>
                <a:uFillTx/>
                <a:latin typeface="Aptos"/>
              </a:rPr>
              <a:t>España y Francia: funcionamiento práctico y enseñanzas para una regulación argentina</a:t>
            </a:r>
            <a:endParaRPr lang="es-AR" sz="1800" b="0" u="none" strike="noStrike">
              <a:solidFill>
                <a:srgbClr val="FFFFFF"/>
              </a:solidFill>
              <a:effectLst/>
              <a:uFillTx/>
              <a:latin typeface="Arial"/>
            </a:endParaRPr>
          </a:p>
        </p:txBody>
      </p:sp>
      <p:sp>
        <p:nvSpPr>
          <p:cNvPr id="20" name="Text 4"/>
          <p:cNvSpPr/>
          <p:nvPr/>
        </p:nvSpPr>
        <p:spPr>
          <a:xfrm>
            <a:off x="1042560" y="3977640"/>
            <a:ext cx="813780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200" b="1" u="none" strike="noStrike">
                <a:solidFill>
                  <a:srgbClr val="E8D7B8"/>
                </a:solidFill>
                <a:effectLst/>
                <a:uFillTx/>
                <a:latin typeface="Aptos"/>
              </a:rPr>
              <a:t>ADDUC · Asociación de Defensa de Derechos de Usuarios y Consumidores</a:t>
            </a:r>
            <a:endParaRPr lang="es-AR" sz="1200" b="0" u="none" strike="noStrike">
              <a:solidFill>
                <a:srgbClr val="FFFFFF"/>
              </a:solidFill>
              <a:effectLst/>
              <a:uFillTx/>
              <a:latin typeface="Arial"/>
            </a:endParaRPr>
          </a:p>
          <a:p>
            <a:pPr defTabSz="914400">
              <a:lnSpc>
                <a:spcPct val="100000"/>
              </a:lnSpc>
              <a:tabLst>
                <a:tab pos="0" algn="l"/>
              </a:tabLst>
            </a:pPr>
            <a:endParaRPr lang="es-AR" sz="1200" b="0" u="none" strike="noStrike">
              <a:solidFill>
                <a:srgbClr val="FFFFFF"/>
              </a:solidFill>
              <a:effectLst/>
              <a:uFillTx/>
              <a:latin typeface="Arial"/>
            </a:endParaRPr>
          </a:p>
          <a:p>
            <a:pPr defTabSz="914400">
              <a:lnSpc>
                <a:spcPct val="100000"/>
              </a:lnSpc>
              <a:tabLst>
                <a:tab pos="0" algn="l"/>
              </a:tabLst>
            </a:pPr>
            <a:r>
              <a:rPr lang="en-US" sz="1200" b="1" u="none" strike="noStrike">
                <a:solidFill>
                  <a:srgbClr val="AADCF7"/>
                </a:solidFill>
                <a:effectLst/>
                <a:uFillTx/>
                <a:latin typeface="Aptos"/>
              </a:rPr>
              <a:t>Gabriel Martinez Medrano – Director de Asuntos Legales ADDUC. </a:t>
            </a:r>
            <a:endParaRPr lang="es-AR" sz="1200" b="0" u="none" strike="noStrike">
              <a:solidFill>
                <a:srgbClr val="FFFFFF"/>
              </a:solidFill>
              <a:effectLst/>
              <a:uFillTx/>
              <a:latin typeface="Arial"/>
            </a:endParaRPr>
          </a:p>
          <a:p>
            <a:pPr defTabSz="914400">
              <a:lnSpc>
                <a:spcPct val="100000"/>
              </a:lnSpc>
              <a:tabLst>
                <a:tab pos="0" algn="l"/>
              </a:tabLst>
            </a:pPr>
            <a:r>
              <a:rPr lang="en-US" sz="1200" b="1" u="none" strike="noStrike">
                <a:solidFill>
                  <a:srgbClr val="AADCF7"/>
                </a:solidFill>
                <a:effectLst/>
                <a:uFillTx/>
                <a:latin typeface="Aptos"/>
              </a:rPr>
              <a:t>gabrielmartinezmedrano@gmail.com</a:t>
            </a:r>
            <a:endParaRPr lang="es-AR" sz="1200" b="0" u="none" strike="noStrike">
              <a:solidFill>
                <a:srgbClr val="FFFFFF"/>
              </a:solidFill>
              <a:effectLst/>
              <a:uFillTx/>
              <a:latin typeface="Arial"/>
            </a:endParaRPr>
          </a:p>
        </p:txBody>
      </p:sp>
      <p:sp>
        <p:nvSpPr>
          <p:cNvPr id="21" name="Text 5"/>
          <p:cNvSpPr/>
          <p:nvPr/>
        </p:nvSpPr>
        <p:spPr>
          <a:xfrm>
            <a:off x="1042560" y="4407480"/>
            <a:ext cx="8137800" cy="4752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150" b="0" u="none" strike="noStrike">
                <a:solidFill>
                  <a:srgbClr val="CFD9E0"/>
                </a:solidFill>
                <a:effectLst/>
                <a:uFillTx/>
                <a:latin typeface="Aptos"/>
              </a:rPr>
              <a:t>Documento de apoyo para exposición ante la Comisión de Defensa del Consumidor</a:t>
            </a:r>
            <a:endParaRPr lang="es-AR" sz="1150" b="0" u="none" strike="noStrike">
              <a:solidFill>
                <a:srgbClr val="FFFFFF"/>
              </a:solidFill>
              <a:effectLst/>
              <a:uFillTx/>
              <a:latin typeface="Arial"/>
            </a:endParaRPr>
          </a:p>
        </p:txBody>
      </p:sp>
      <p:sp>
        <p:nvSpPr>
          <p:cNvPr id="22" name="Text 6"/>
          <p:cNvSpPr/>
          <p:nvPr/>
        </p:nvSpPr>
        <p:spPr>
          <a:xfrm>
            <a:off x="1042560" y="5961960"/>
            <a:ext cx="1919880" cy="255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000" b="0" u="none" strike="noStrike">
                <a:solidFill>
                  <a:srgbClr val="AEBBC5"/>
                </a:solidFill>
                <a:effectLst/>
                <a:uFillTx/>
                <a:latin typeface="Aptos"/>
              </a:rPr>
              <a:t>Agosto 2026</a:t>
            </a:r>
            <a:endParaRPr lang="es-AR" sz="1000" b="0" u="none" strike="noStrike">
              <a:solidFill>
                <a:srgbClr val="FFFFFF"/>
              </a:solidFill>
              <a:effectLst/>
              <a:uFillTx/>
              <a:latin typeface="Arial"/>
            </a:endParaRPr>
          </a:p>
        </p:txBody>
      </p:sp>
      <p:sp>
        <p:nvSpPr>
          <p:cNvPr id="23" name="Shape 7"/>
          <p:cNvSpPr/>
          <p:nvPr/>
        </p:nvSpPr>
        <p:spPr>
          <a:xfrm>
            <a:off x="9784080" y="914400"/>
            <a:ext cx="1051200" cy="1051200"/>
          </a:xfrm>
          <a:prstGeom prst="ellipse">
            <a:avLst/>
          </a:prstGeom>
          <a:solidFill>
            <a:srgbClr val="A96835"/>
          </a:solidFill>
          <a:ln w="15240">
            <a:solidFill>
              <a:srgbClr val="DDAA6A"/>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FFFFFF"/>
              </a:solidFill>
              <a:effectLst/>
              <a:uFillTx/>
              <a:latin typeface="Arial"/>
            </a:endParaRPr>
          </a:p>
        </p:txBody>
      </p:sp>
      <p:sp>
        <p:nvSpPr>
          <p:cNvPr id="24" name="Text 8"/>
          <p:cNvSpPr/>
          <p:nvPr/>
        </p:nvSpPr>
        <p:spPr>
          <a:xfrm>
            <a:off x="9784080" y="1261800"/>
            <a:ext cx="10512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800" b="1" u="none" strike="noStrike">
                <a:solidFill>
                  <a:srgbClr val="FFFFFF"/>
                </a:solidFill>
                <a:effectLst/>
                <a:uFillTx/>
                <a:latin typeface="Aptos"/>
              </a:rPr>
              <a:t>ES</a:t>
            </a:r>
            <a:endParaRPr lang="es-AR" sz="1800" b="0" u="none" strike="noStrike">
              <a:solidFill>
                <a:srgbClr val="FFFFFF"/>
              </a:solidFill>
              <a:effectLst/>
              <a:uFillTx/>
              <a:latin typeface="Arial"/>
            </a:endParaRPr>
          </a:p>
        </p:txBody>
      </p:sp>
      <p:sp>
        <p:nvSpPr>
          <p:cNvPr id="25" name="Shape 9"/>
          <p:cNvSpPr/>
          <p:nvPr/>
        </p:nvSpPr>
        <p:spPr>
          <a:xfrm>
            <a:off x="10607040" y="1874520"/>
            <a:ext cx="1051200" cy="1051200"/>
          </a:xfrm>
          <a:prstGeom prst="ellipse">
            <a:avLst/>
          </a:prstGeom>
          <a:solidFill>
            <a:srgbClr val="355C8A"/>
          </a:solidFill>
          <a:ln w="15240">
            <a:solidFill>
              <a:srgbClr val="7890AC"/>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FFFFFF"/>
              </a:solidFill>
              <a:effectLst/>
              <a:uFillTx/>
              <a:latin typeface="Arial"/>
            </a:endParaRPr>
          </a:p>
        </p:txBody>
      </p:sp>
      <p:sp>
        <p:nvSpPr>
          <p:cNvPr id="26" name="Text 10"/>
          <p:cNvSpPr/>
          <p:nvPr/>
        </p:nvSpPr>
        <p:spPr>
          <a:xfrm>
            <a:off x="10607040" y="2221920"/>
            <a:ext cx="10512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800" b="1" u="none" strike="noStrike">
                <a:solidFill>
                  <a:srgbClr val="FFFFFF"/>
                </a:solidFill>
                <a:effectLst/>
                <a:uFillTx/>
                <a:latin typeface="Aptos"/>
              </a:rPr>
              <a:t>FR</a:t>
            </a:r>
            <a:endParaRPr lang="es-AR" sz="1800" b="0" u="none" strike="noStrike">
              <a:solidFill>
                <a:srgbClr val="FFFFFF"/>
              </a:solidFill>
              <a:effectLst/>
              <a:uFillTx/>
              <a:latin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Text 0"/>
          <p:cNvSpPr/>
          <p:nvPr/>
        </p:nvSpPr>
        <p:spPr>
          <a:xfrm>
            <a:off x="640080" y="320040"/>
            <a:ext cx="3382920" cy="200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00" b="1" u="none" strike="noStrike" spc="119">
                <a:solidFill>
                  <a:srgbClr val="B58A4A"/>
                </a:solidFill>
                <a:effectLst/>
                <a:uFillTx/>
                <a:latin typeface="Aptos"/>
                <a:ea typeface="Aptos"/>
              </a:rPr>
              <a:t>FUNCIONAMIENTO REAL EN 2025</a:t>
            </a:r>
            <a:endParaRPr lang="es-AR" sz="800" b="0" u="none" strike="noStrike">
              <a:solidFill>
                <a:srgbClr val="000000"/>
              </a:solidFill>
              <a:effectLst/>
              <a:uFillTx/>
              <a:latin typeface="Arial"/>
            </a:endParaRPr>
          </a:p>
        </p:txBody>
      </p:sp>
      <p:sp>
        <p:nvSpPr>
          <p:cNvPr id="241" name="Text 1"/>
          <p:cNvSpPr/>
          <p:nvPr/>
        </p:nvSpPr>
        <p:spPr>
          <a:xfrm>
            <a:off x="640080" y="567000"/>
            <a:ext cx="10881000" cy="5940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2600" b="1" u="none" strike="noStrike">
                <a:solidFill>
                  <a:srgbClr val="17324D"/>
                </a:solidFill>
                <a:effectLst/>
                <a:uFillTx/>
                <a:latin typeface="Aptos Display"/>
                <a:ea typeface="Aptos Display"/>
              </a:rPr>
              <a:t>Francia: no es una figura excepcional</a:t>
            </a:r>
            <a:endParaRPr lang="es-AR" sz="2600" b="0" u="none" strike="noStrike">
              <a:solidFill>
                <a:srgbClr val="000000"/>
              </a:solidFill>
              <a:effectLst/>
              <a:uFillTx/>
              <a:latin typeface="Arial"/>
            </a:endParaRPr>
          </a:p>
        </p:txBody>
      </p:sp>
      <p:sp>
        <p:nvSpPr>
          <p:cNvPr id="242" name="Text 2"/>
          <p:cNvSpPr/>
          <p:nvPr/>
        </p:nvSpPr>
        <p:spPr>
          <a:xfrm>
            <a:off x="731520" y="1261800"/>
            <a:ext cx="365724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500" b="1" u="none" strike="noStrike">
                <a:solidFill>
                  <a:srgbClr val="355C8A"/>
                </a:solidFill>
                <a:effectLst/>
                <a:uFillTx/>
                <a:latin typeface="Aptos"/>
              </a:rPr>
              <a:t>142.670 expedientes tratados</a:t>
            </a:r>
            <a:endParaRPr lang="es-AR" sz="2500" b="0" u="none" strike="noStrike">
              <a:solidFill>
                <a:srgbClr val="000000"/>
              </a:solidFill>
              <a:effectLst/>
              <a:uFillTx/>
              <a:latin typeface="Arial"/>
            </a:endParaRPr>
          </a:p>
        </p:txBody>
      </p:sp>
      <p:sp>
        <p:nvSpPr>
          <p:cNvPr id="243" name="Text 3"/>
          <p:cNvSpPr/>
          <p:nvPr/>
        </p:nvSpPr>
        <p:spPr>
          <a:xfrm>
            <a:off x="749880" y="1874520"/>
            <a:ext cx="4251600" cy="9597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500" b="0" u="none" strike="noStrike">
                <a:solidFill>
                  <a:srgbClr val="202833"/>
                </a:solidFill>
                <a:effectLst/>
                <a:uFillTx/>
                <a:latin typeface="Aptos"/>
              </a:rPr>
              <a:t>El sistema opera de manera masiva y utiliza la cancelación como una respuesta ordinaria frente a insolvencias irreversibles.</a:t>
            </a:r>
            <a:endParaRPr lang="es-AR" sz="1500" b="0" u="none" strike="noStrike">
              <a:solidFill>
                <a:srgbClr val="000000"/>
              </a:solidFill>
              <a:effectLst/>
              <a:uFillTx/>
              <a:latin typeface="Arial"/>
            </a:endParaRPr>
          </a:p>
        </p:txBody>
      </p:sp>
      <p:graphicFrame>
        <p:nvGraphicFramePr>
          <p:cNvPr id="244" name="Chart 0"/>
          <p:cNvGraphicFramePr/>
          <p:nvPr/>
        </p:nvGraphicFramePr>
        <p:xfrm>
          <a:off x="5486400" y="1143000"/>
          <a:ext cx="3565800" cy="3382920"/>
        </p:xfrm>
        <a:graphic>
          <a:graphicData uri="http://schemas.openxmlformats.org/drawingml/2006/chart">
            <c:chart xmlns:c="http://schemas.openxmlformats.org/drawingml/2006/chart" xmlns:r="http://schemas.openxmlformats.org/officeDocument/2006/relationships" r:id="rId3"/>
          </a:graphicData>
        </a:graphic>
      </p:graphicFrame>
      <p:sp>
        <p:nvSpPr>
          <p:cNvPr id="245" name="Shape 4"/>
          <p:cNvSpPr/>
          <p:nvPr/>
        </p:nvSpPr>
        <p:spPr>
          <a:xfrm>
            <a:off x="9235440" y="1490400"/>
            <a:ext cx="118440" cy="118440"/>
          </a:xfrm>
          <a:prstGeom prst="rect">
            <a:avLst/>
          </a:prstGeom>
          <a:solidFill>
            <a:srgbClr val="355C8A"/>
          </a:solidFill>
          <a:ln w="12700">
            <a:solidFill>
              <a:srgbClr val="355C8A"/>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FFFFFF"/>
              </a:solidFill>
              <a:effectLst/>
              <a:uFillTx/>
              <a:latin typeface="Arial"/>
            </a:endParaRPr>
          </a:p>
        </p:txBody>
      </p:sp>
      <p:sp>
        <p:nvSpPr>
          <p:cNvPr id="246" name="Text 5"/>
          <p:cNvSpPr/>
          <p:nvPr/>
        </p:nvSpPr>
        <p:spPr>
          <a:xfrm>
            <a:off x="9491400" y="1417320"/>
            <a:ext cx="594000" cy="228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1" u="none" strike="noStrike">
                <a:solidFill>
                  <a:srgbClr val="17324D"/>
                </a:solidFill>
                <a:effectLst/>
                <a:uFillTx/>
                <a:latin typeface="Aptos"/>
              </a:rPr>
              <a:t>44%</a:t>
            </a:r>
            <a:endParaRPr lang="es-AR" sz="1100" b="0" u="none" strike="noStrike">
              <a:solidFill>
                <a:srgbClr val="000000"/>
              </a:solidFill>
              <a:effectLst/>
              <a:uFillTx/>
              <a:latin typeface="Arial"/>
            </a:endParaRPr>
          </a:p>
        </p:txBody>
      </p:sp>
      <p:sp>
        <p:nvSpPr>
          <p:cNvPr id="247" name="Text 6"/>
          <p:cNvSpPr/>
          <p:nvPr/>
        </p:nvSpPr>
        <p:spPr>
          <a:xfrm>
            <a:off x="10104120" y="1417320"/>
            <a:ext cx="1416960" cy="246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950" b="0" u="none" strike="noStrike">
                <a:solidFill>
                  <a:srgbClr val="202833"/>
                </a:solidFill>
                <a:effectLst/>
                <a:uFillTx/>
                <a:latin typeface="Aptos"/>
              </a:rPr>
              <a:t>medidas impuestas</a:t>
            </a:r>
            <a:endParaRPr lang="es-AR" sz="950" b="0" u="none" strike="noStrike">
              <a:solidFill>
                <a:srgbClr val="000000"/>
              </a:solidFill>
              <a:effectLst/>
              <a:uFillTx/>
              <a:latin typeface="Arial"/>
            </a:endParaRPr>
          </a:p>
        </p:txBody>
      </p:sp>
      <p:sp>
        <p:nvSpPr>
          <p:cNvPr id="248" name="Shape 7"/>
          <p:cNvSpPr/>
          <p:nvPr/>
        </p:nvSpPr>
        <p:spPr>
          <a:xfrm>
            <a:off x="9235440" y="2112120"/>
            <a:ext cx="118440" cy="118440"/>
          </a:xfrm>
          <a:prstGeom prst="rect">
            <a:avLst/>
          </a:prstGeom>
          <a:solidFill>
            <a:srgbClr val="B58A4A"/>
          </a:solidFill>
          <a:ln w="12700">
            <a:solidFill>
              <a:srgbClr val="B58A4A"/>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FFFFFF"/>
              </a:solidFill>
              <a:effectLst/>
              <a:uFillTx/>
              <a:latin typeface="Arial"/>
            </a:endParaRPr>
          </a:p>
        </p:txBody>
      </p:sp>
      <p:sp>
        <p:nvSpPr>
          <p:cNvPr id="249" name="Text 8"/>
          <p:cNvSpPr/>
          <p:nvPr/>
        </p:nvSpPr>
        <p:spPr>
          <a:xfrm>
            <a:off x="9491400" y="2039040"/>
            <a:ext cx="594000" cy="228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1" u="none" strike="noStrike">
                <a:solidFill>
                  <a:srgbClr val="17324D"/>
                </a:solidFill>
                <a:effectLst/>
                <a:uFillTx/>
                <a:latin typeface="Aptos"/>
              </a:rPr>
              <a:t>34%</a:t>
            </a:r>
            <a:endParaRPr lang="es-AR" sz="1100" b="0" u="none" strike="noStrike">
              <a:solidFill>
                <a:srgbClr val="000000"/>
              </a:solidFill>
              <a:effectLst/>
              <a:uFillTx/>
              <a:latin typeface="Arial"/>
            </a:endParaRPr>
          </a:p>
        </p:txBody>
      </p:sp>
      <p:sp>
        <p:nvSpPr>
          <p:cNvPr id="250" name="Text 9"/>
          <p:cNvSpPr/>
          <p:nvPr/>
        </p:nvSpPr>
        <p:spPr>
          <a:xfrm>
            <a:off x="10104120" y="2039040"/>
            <a:ext cx="1416960" cy="246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950" b="0" u="none" strike="noStrike">
                <a:solidFill>
                  <a:srgbClr val="202833"/>
                </a:solidFill>
                <a:effectLst/>
                <a:uFillTx/>
                <a:latin typeface="Aptos"/>
              </a:rPr>
              <a:t>cancelación total</a:t>
            </a:r>
            <a:endParaRPr lang="es-AR" sz="950" b="0" u="none" strike="noStrike">
              <a:solidFill>
                <a:srgbClr val="000000"/>
              </a:solidFill>
              <a:effectLst/>
              <a:uFillTx/>
              <a:latin typeface="Arial"/>
            </a:endParaRPr>
          </a:p>
        </p:txBody>
      </p:sp>
      <p:sp>
        <p:nvSpPr>
          <p:cNvPr id="251" name="Shape 10"/>
          <p:cNvSpPr/>
          <p:nvPr/>
        </p:nvSpPr>
        <p:spPr>
          <a:xfrm>
            <a:off x="9235440" y="2734200"/>
            <a:ext cx="118440" cy="118440"/>
          </a:xfrm>
          <a:prstGeom prst="rect">
            <a:avLst/>
          </a:prstGeom>
          <a:solidFill>
            <a:srgbClr val="7E9A88"/>
          </a:solidFill>
          <a:ln w="12700">
            <a:solidFill>
              <a:srgbClr val="7E9A88"/>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FFFFFF"/>
              </a:solidFill>
              <a:effectLst/>
              <a:uFillTx/>
              <a:latin typeface="Arial"/>
            </a:endParaRPr>
          </a:p>
        </p:txBody>
      </p:sp>
      <p:sp>
        <p:nvSpPr>
          <p:cNvPr id="252" name="Text 11"/>
          <p:cNvSpPr/>
          <p:nvPr/>
        </p:nvSpPr>
        <p:spPr>
          <a:xfrm>
            <a:off x="9491400" y="2660760"/>
            <a:ext cx="594000" cy="228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1" u="none" strike="noStrike">
                <a:solidFill>
                  <a:srgbClr val="17324D"/>
                </a:solidFill>
                <a:effectLst/>
                <a:uFillTx/>
                <a:latin typeface="Aptos"/>
              </a:rPr>
              <a:t>7%</a:t>
            </a:r>
            <a:endParaRPr lang="es-AR" sz="1100" b="0" u="none" strike="noStrike">
              <a:solidFill>
                <a:srgbClr val="000000"/>
              </a:solidFill>
              <a:effectLst/>
              <a:uFillTx/>
              <a:latin typeface="Arial"/>
            </a:endParaRPr>
          </a:p>
        </p:txBody>
      </p:sp>
      <p:sp>
        <p:nvSpPr>
          <p:cNvPr id="253" name="Text 12"/>
          <p:cNvSpPr/>
          <p:nvPr/>
        </p:nvSpPr>
        <p:spPr>
          <a:xfrm>
            <a:off x="10104120" y="2660760"/>
            <a:ext cx="1416960" cy="246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950" b="0" u="none" strike="noStrike">
                <a:solidFill>
                  <a:srgbClr val="202833"/>
                </a:solidFill>
                <a:effectLst/>
                <a:uFillTx/>
                <a:latin typeface="Aptos"/>
              </a:rPr>
              <a:t>planes</a:t>
            </a:r>
            <a:endParaRPr lang="es-AR" sz="950" b="0" u="none" strike="noStrike">
              <a:solidFill>
                <a:srgbClr val="000000"/>
              </a:solidFill>
              <a:effectLst/>
              <a:uFillTx/>
              <a:latin typeface="Arial"/>
            </a:endParaRPr>
          </a:p>
        </p:txBody>
      </p:sp>
      <p:sp>
        <p:nvSpPr>
          <p:cNvPr id="254" name="Shape 13"/>
          <p:cNvSpPr/>
          <p:nvPr/>
        </p:nvSpPr>
        <p:spPr>
          <a:xfrm>
            <a:off x="9235440" y="3355920"/>
            <a:ext cx="118440" cy="118440"/>
          </a:xfrm>
          <a:prstGeom prst="rect">
            <a:avLst/>
          </a:prstGeom>
          <a:solidFill>
            <a:srgbClr val="B8BEC4"/>
          </a:solidFill>
          <a:ln w="12700">
            <a:solidFill>
              <a:srgbClr val="B8BEC4"/>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255" name="Text 14"/>
          <p:cNvSpPr/>
          <p:nvPr/>
        </p:nvSpPr>
        <p:spPr>
          <a:xfrm>
            <a:off x="9491400" y="3282840"/>
            <a:ext cx="594000" cy="228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1" u="none" strike="noStrike">
                <a:solidFill>
                  <a:srgbClr val="17324D"/>
                </a:solidFill>
                <a:effectLst/>
                <a:uFillTx/>
                <a:latin typeface="Aptos"/>
              </a:rPr>
              <a:t>15%</a:t>
            </a:r>
            <a:endParaRPr lang="es-AR" sz="1100" b="0" u="none" strike="noStrike">
              <a:solidFill>
                <a:srgbClr val="000000"/>
              </a:solidFill>
              <a:effectLst/>
              <a:uFillTx/>
              <a:latin typeface="Arial"/>
            </a:endParaRPr>
          </a:p>
        </p:txBody>
      </p:sp>
      <p:sp>
        <p:nvSpPr>
          <p:cNvPr id="256" name="Text 15"/>
          <p:cNvSpPr/>
          <p:nvPr/>
        </p:nvSpPr>
        <p:spPr>
          <a:xfrm>
            <a:off x="10104120" y="3282840"/>
            <a:ext cx="1416960" cy="246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950" b="0" u="none" strike="noStrike">
                <a:solidFill>
                  <a:srgbClr val="202833"/>
                </a:solidFill>
                <a:effectLst/>
                <a:uFillTx/>
                <a:latin typeface="Aptos"/>
              </a:rPr>
              <a:t>inadmisibles/cerrados</a:t>
            </a:r>
            <a:endParaRPr lang="es-AR" sz="950" b="0" u="none" strike="noStrike">
              <a:solidFill>
                <a:srgbClr val="000000"/>
              </a:solidFill>
              <a:effectLst/>
              <a:uFillTx/>
              <a:latin typeface="Arial"/>
            </a:endParaRPr>
          </a:p>
        </p:txBody>
      </p:sp>
      <p:sp>
        <p:nvSpPr>
          <p:cNvPr id="257" name="Shape 16"/>
          <p:cNvSpPr/>
          <p:nvPr/>
        </p:nvSpPr>
        <p:spPr>
          <a:xfrm>
            <a:off x="822960" y="4041720"/>
            <a:ext cx="4114440" cy="914040"/>
          </a:xfrm>
          <a:prstGeom prst="roundRect">
            <a:avLst>
              <a:gd name="adj" fmla="val 8000"/>
            </a:avLst>
          </a:prstGeom>
          <a:solidFill>
            <a:srgbClr val="FFFFFF"/>
          </a:solidFill>
          <a:ln w="12700">
            <a:solidFill>
              <a:srgbClr val="D9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258" name="Text 17"/>
          <p:cNvSpPr/>
          <p:nvPr/>
        </p:nvSpPr>
        <p:spPr>
          <a:xfrm>
            <a:off x="1078920" y="4251960"/>
            <a:ext cx="169128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700" b="1" u="none" strike="noStrike">
                <a:solidFill>
                  <a:srgbClr val="17324D"/>
                </a:solidFill>
                <a:effectLst/>
                <a:uFillTx/>
                <a:latin typeface="Aptos"/>
              </a:rPr>
              <a:t>≈ 5–6 semanas</a:t>
            </a:r>
            <a:endParaRPr lang="es-AR" sz="1700" b="0" u="none" strike="noStrike">
              <a:solidFill>
                <a:srgbClr val="000000"/>
              </a:solidFill>
              <a:effectLst/>
              <a:uFillTx/>
              <a:latin typeface="Arial"/>
            </a:endParaRPr>
          </a:p>
        </p:txBody>
      </p:sp>
      <p:sp>
        <p:nvSpPr>
          <p:cNvPr id="259" name="Text 18"/>
          <p:cNvSpPr/>
          <p:nvPr/>
        </p:nvSpPr>
        <p:spPr>
          <a:xfrm>
            <a:off x="2743200" y="4270320"/>
            <a:ext cx="1828440" cy="255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fontScale="92500"/>
          </a:bodyPr>
          <a:lstStyle/>
          <a:p>
            <a:pPr defTabSz="914400">
              <a:lnSpc>
                <a:spcPct val="100000"/>
              </a:lnSpc>
              <a:tabLst>
                <a:tab pos="0" algn="l"/>
              </a:tabLst>
            </a:pPr>
            <a:r>
              <a:rPr lang="en-US" sz="1050" b="0" u="none" strike="noStrike">
                <a:solidFill>
                  <a:srgbClr val="202833"/>
                </a:solidFill>
                <a:effectLst/>
                <a:uFillTx/>
                <a:latin typeface="Aptos"/>
              </a:rPr>
              <a:t>decisión inicial de admisibilidad</a:t>
            </a:r>
            <a:endParaRPr lang="es-AR" sz="1050" b="0" u="none" strike="noStrike">
              <a:solidFill>
                <a:srgbClr val="000000"/>
              </a:solidFill>
              <a:effectLst/>
              <a:uFillTx/>
              <a:latin typeface="Arial"/>
            </a:endParaRPr>
          </a:p>
        </p:txBody>
      </p:sp>
      <p:sp>
        <p:nvSpPr>
          <p:cNvPr id="260" name="Shape 19"/>
          <p:cNvSpPr/>
          <p:nvPr/>
        </p:nvSpPr>
        <p:spPr>
          <a:xfrm>
            <a:off x="5486400" y="4709160"/>
            <a:ext cx="5074560" cy="731160"/>
          </a:xfrm>
          <a:prstGeom prst="roundRect">
            <a:avLst>
              <a:gd name="adj" fmla="val 10000"/>
            </a:avLst>
          </a:prstGeom>
          <a:solidFill>
            <a:srgbClr val="F4F1EA"/>
          </a:solidFill>
          <a:ln w="12700">
            <a:solidFill>
              <a:srgbClr val="DED3C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261" name="Text 20"/>
          <p:cNvSpPr/>
          <p:nvPr/>
        </p:nvSpPr>
        <p:spPr>
          <a:xfrm>
            <a:off x="5806440" y="4928760"/>
            <a:ext cx="4434480" cy="301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fontScale="92500" lnSpcReduction="19999"/>
          </a:bodyPr>
          <a:lstStyle/>
          <a:p>
            <a:pPr algn="ctr" defTabSz="914400">
              <a:lnSpc>
                <a:spcPct val="100000"/>
              </a:lnSpc>
              <a:tabLst>
                <a:tab pos="0" algn="l"/>
              </a:tabLst>
            </a:pPr>
            <a:r>
              <a:rPr lang="en-US" sz="1250" b="1" u="none" strike="noStrike">
                <a:solidFill>
                  <a:srgbClr val="17324D"/>
                </a:solidFill>
                <a:effectLst/>
                <a:uFillTx/>
                <a:latin typeface="Aptos"/>
              </a:rPr>
              <a:t>Más de la mitad de los expedientes cerrados obtuvo algún grado de cancelación total o parcial.</a:t>
            </a:r>
            <a:endParaRPr lang="es-AR" sz="1250" b="0" u="none" strike="noStrike">
              <a:solidFill>
                <a:srgbClr val="000000"/>
              </a:solidFill>
              <a:effectLst/>
              <a:uFillTx/>
              <a:latin typeface="Arial"/>
            </a:endParaRPr>
          </a:p>
        </p:txBody>
      </p:sp>
      <p:sp>
        <p:nvSpPr>
          <p:cNvPr id="262" name="Text 21"/>
          <p:cNvSpPr/>
          <p:nvPr/>
        </p:nvSpPr>
        <p:spPr>
          <a:xfrm>
            <a:off x="6766560" y="6199560"/>
            <a:ext cx="4754520" cy="200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r" defTabSz="914400">
              <a:lnSpc>
                <a:spcPct val="100000"/>
              </a:lnSpc>
              <a:tabLst>
                <a:tab pos="0" algn="l"/>
              </a:tabLst>
            </a:pPr>
            <a:r>
              <a:rPr lang="en-US" sz="680" b="0" u="none" strike="noStrike">
                <a:solidFill>
                  <a:srgbClr val="858D96"/>
                </a:solidFill>
                <a:effectLst/>
                <a:uFillTx/>
                <a:latin typeface="Aptos"/>
                <a:ea typeface="Aptos"/>
              </a:rPr>
              <a:t>Banque de France · Typologie du surendettement des ménages 2025</a:t>
            </a:r>
            <a:endParaRPr lang="es-AR" sz="680" b="0" u="none" strike="noStrike">
              <a:solidFill>
                <a:srgbClr val="000000"/>
              </a:solidFill>
              <a:effectLst/>
              <a:uFillTx/>
              <a:latin typeface="Arial"/>
            </a:endParaRPr>
          </a:p>
        </p:txBody>
      </p:sp>
      <p:sp>
        <p:nvSpPr>
          <p:cNvPr id="263" name="PlaceHolder 1"/>
          <p:cNvSpPr>
            <a:spLocks noGrp="1"/>
          </p:cNvSpPr>
          <p:nvPr>
            <p:ph type="sldNum" idx="13"/>
          </p:nvPr>
        </p:nvSpPr>
        <p:spPr>
          <a:xfrm>
            <a:off x="11109960" y="6492240"/>
            <a:ext cx="456840" cy="200880"/>
          </a:xfrm>
          <a:prstGeom prst="rect">
            <a:avLst/>
          </a:prstGeom>
          <a:noFill/>
          <a:ln w="0">
            <a:noFill/>
          </a:ln>
        </p:spPr>
        <p:txBody>
          <a:bodyPr lIns="0" tIns="0" rIns="0" bIns="0" anchor="t">
            <a:noAutofit/>
          </a:bodyPr>
          <a:lstStyle>
            <a:lvl1pPr indent="0" algn="r" defTabSz="914400">
              <a:lnSpc>
                <a:spcPct val="100000"/>
              </a:lnSpc>
              <a:buNone/>
              <a:defRPr lang="en-US" sz="750" b="0" u="none" strike="noStrike">
                <a:solidFill>
                  <a:srgbClr val="6E7681"/>
                </a:solidFill>
                <a:effectLst/>
                <a:uFillTx/>
                <a:latin typeface="Aptos"/>
                <a:ea typeface="Aptos"/>
              </a:defRPr>
            </a:lvl1pPr>
          </a:lstStyle>
          <a:p>
            <a:pPr indent="0" algn="r" defTabSz="914400">
              <a:lnSpc>
                <a:spcPct val="100000"/>
              </a:lnSpc>
              <a:buNone/>
            </a:pPr>
            <a:fld id="{99F39AD2-3EF8-4D1A-A86E-59EEA78E3788}" type="slidenum">
              <a:rPr lang="en-US" sz="750" b="0" u="none" strike="noStrike">
                <a:solidFill>
                  <a:srgbClr val="6E7681"/>
                </a:solidFill>
                <a:effectLst/>
                <a:uFillTx/>
                <a:latin typeface="Aptos"/>
                <a:ea typeface="Aptos"/>
              </a:rPr>
              <a:t>10</a:t>
            </a:fld>
            <a:endParaRPr lang="es-AR" sz="750" b="0" u="none" strike="noStrike">
              <a:solidFill>
                <a:srgbClr val="000000"/>
              </a:solidFill>
              <a:effectLst/>
              <a:uFillTx/>
              <a:latin typeface="Times New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 name="Text 0"/>
          <p:cNvSpPr/>
          <p:nvPr/>
        </p:nvSpPr>
        <p:spPr>
          <a:xfrm>
            <a:off x="640080" y="320040"/>
            <a:ext cx="3382920" cy="200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00" b="1" u="none" strike="noStrike" spc="119">
                <a:solidFill>
                  <a:srgbClr val="B58A4A"/>
                </a:solidFill>
                <a:effectLst/>
                <a:uFillTx/>
                <a:latin typeface="Aptos"/>
                <a:ea typeface="Aptos"/>
              </a:rPr>
              <a:t>COMPARACIÓN</a:t>
            </a:r>
            <a:endParaRPr lang="es-AR" sz="800" b="0" u="none" strike="noStrike">
              <a:solidFill>
                <a:srgbClr val="000000"/>
              </a:solidFill>
              <a:effectLst/>
              <a:uFillTx/>
              <a:latin typeface="Arial"/>
            </a:endParaRPr>
          </a:p>
        </p:txBody>
      </p:sp>
      <p:sp>
        <p:nvSpPr>
          <p:cNvPr id="265" name="Text 1"/>
          <p:cNvSpPr/>
          <p:nvPr/>
        </p:nvSpPr>
        <p:spPr>
          <a:xfrm>
            <a:off x="640080" y="567000"/>
            <a:ext cx="10881000" cy="5940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2600" b="1" u="none" strike="noStrike">
                <a:solidFill>
                  <a:srgbClr val="17324D"/>
                </a:solidFill>
                <a:effectLst/>
                <a:uFillTx/>
                <a:latin typeface="Aptos Display"/>
                <a:ea typeface="Aptos Display"/>
              </a:rPr>
              <a:t>España y Francia: misma finalidad, distinta arquitectura</a:t>
            </a:r>
            <a:endParaRPr lang="es-AR" sz="2600" b="0" u="none" strike="noStrike">
              <a:solidFill>
                <a:srgbClr val="000000"/>
              </a:solidFill>
              <a:effectLst/>
              <a:uFillTx/>
              <a:latin typeface="Arial"/>
            </a:endParaRPr>
          </a:p>
        </p:txBody>
      </p:sp>
      <p:sp>
        <p:nvSpPr>
          <p:cNvPr id="266" name="Shape 2"/>
          <p:cNvSpPr/>
          <p:nvPr/>
        </p:nvSpPr>
        <p:spPr>
          <a:xfrm>
            <a:off x="594360" y="1371600"/>
            <a:ext cx="10972440" cy="475200"/>
          </a:xfrm>
          <a:prstGeom prst="rect">
            <a:avLst/>
          </a:prstGeom>
          <a:solidFill>
            <a:srgbClr val="17324D"/>
          </a:solidFill>
          <a:ln w="12700">
            <a:solidFill>
              <a:srgbClr val="17324D"/>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FFFFFF"/>
              </a:solidFill>
              <a:effectLst/>
              <a:uFillTx/>
              <a:latin typeface="Arial"/>
            </a:endParaRPr>
          </a:p>
        </p:txBody>
      </p:sp>
      <p:sp>
        <p:nvSpPr>
          <p:cNvPr id="267" name="Text 3"/>
          <p:cNvSpPr/>
          <p:nvPr/>
        </p:nvSpPr>
        <p:spPr>
          <a:xfrm>
            <a:off x="758880" y="1508760"/>
            <a:ext cx="2011320" cy="182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900" b="1" u="none" strike="noStrike">
                <a:solidFill>
                  <a:srgbClr val="FFFFFF"/>
                </a:solidFill>
                <a:effectLst/>
                <a:uFillTx/>
                <a:latin typeface="Aptos"/>
              </a:rPr>
              <a:t>ASPECTO</a:t>
            </a:r>
            <a:endParaRPr lang="es-AR" sz="900" b="0" u="none" strike="noStrike">
              <a:solidFill>
                <a:srgbClr val="000000"/>
              </a:solidFill>
              <a:effectLst/>
              <a:uFillTx/>
              <a:latin typeface="Arial"/>
            </a:endParaRPr>
          </a:p>
        </p:txBody>
      </p:sp>
      <p:sp>
        <p:nvSpPr>
          <p:cNvPr id="268" name="Text 4"/>
          <p:cNvSpPr/>
          <p:nvPr/>
        </p:nvSpPr>
        <p:spPr>
          <a:xfrm>
            <a:off x="3337560" y="1508760"/>
            <a:ext cx="3291480" cy="182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900" b="1" u="none" strike="noStrike">
                <a:solidFill>
                  <a:srgbClr val="F0D6BA"/>
                </a:solidFill>
                <a:effectLst/>
                <a:uFillTx/>
                <a:latin typeface="Aptos"/>
              </a:rPr>
              <a:t>ESPAÑA</a:t>
            </a:r>
            <a:endParaRPr lang="es-AR" sz="900" b="0" u="none" strike="noStrike">
              <a:solidFill>
                <a:srgbClr val="000000"/>
              </a:solidFill>
              <a:effectLst/>
              <a:uFillTx/>
              <a:latin typeface="Arial"/>
            </a:endParaRPr>
          </a:p>
        </p:txBody>
      </p:sp>
      <p:sp>
        <p:nvSpPr>
          <p:cNvPr id="269" name="Text 5"/>
          <p:cNvSpPr/>
          <p:nvPr/>
        </p:nvSpPr>
        <p:spPr>
          <a:xfrm>
            <a:off x="7223760" y="1508760"/>
            <a:ext cx="3840120" cy="182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900" b="1" u="none" strike="noStrike">
                <a:solidFill>
                  <a:srgbClr val="CFE0EF"/>
                </a:solidFill>
                <a:effectLst/>
                <a:uFillTx/>
                <a:latin typeface="Aptos"/>
              </a:rPr>
              <a:t>FRANCIA</a:t>
            </a:r>
            <a:endParaRPr lang="es-AR" sz="900" b="0" u="none" strike="noStrike">
              <a:solidFill>
                <a:srgbClr val="000000"/>
              </a:solidFill>
              <a:effectLst/>
              <a:uFillTx/>
              <a:latin typeface="Arial"/>
            </a:endParaRPr>
          </a:p>
        </p:txBody>
      </p:sp>
      <p:sp>
        <p:nvSpPr>
          <p:cNvPr id="270" name="Shape 6"/>
          <p:cNvSpPr/>
          <p:nvPr/>
        </p:nvSpPr>
        <p:spPr>
          <a:xfrm>
            <a:off x="594360" y="1847160"/>
            <a:ext cx="10972440" cy="603000"/>
          </a:xfrm>
          <a:prstGeom prst="rect">
            <a:avLst/>
          </a:prstGeom>
          <a:solidFill>
            <a:srgbClr val="FFFFFF"/>
          </a:solidFill>
          <a:ln w="6350">
            <a:solidFill>
              <a:srgbClr val="E1E5E8"/>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271" name="Text 7"/>
          <p:cNvSpPr/>
          <p:nvPr/>
        </p:nvSpPr>
        <p:spPr>
          <a:xfrm>
            <a:off x="758880" y="1993320"/>
            <a:ext cx="2239920" cy="282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000" b="1" u="none" strike="noStrike">
                <a:solidFill>
                  <a:srgbClr val="17324D"/>
                </a:solidFill>
                <a:effectLst/>
                <a:uFillTx/>
                <a:latin typeface="Aptos"/>
              </a:rPr>
              <a:t>Puerta de entrada</a:t>
            </a:r>
            <a:endParaRPr lang="es-AR" sz="1000" b="0" u="none" strike="noStrike">
              <a:solidFill>
                <a:srgbClr val="000000"/>
              </a:solidFill>
              <a:effectLst/>
              <a:uFillTx/>
              <a:latin typeface="Arial"/>
            </a:endParaRPr>
          </a:p>
        </p:txBody>
      </p:sp>
      <p:sp>
        <p:nvSpPr>
          <p:cNvPr id="272" name="Text 8"/>
          <p:cNvSpPr/>
          <p:nvPr/>
        </p:nvSpPr>
        <p:spPr>
          <a:xfrm>
            <a:off x="3337560" y="1956960"/>
            <a:ext cx="324576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050" b="0" u="none" strike="noStrike">
                <a:solidFill>
                  <a:srgbClr val="202833"/>
                </a:solidFill>
                <a:effectLst/>
                <a:uFillTx/>
                <a:latin typeface="Aptos"/>
              </a:rPr>
              <a:t>Juez concursal</a:t>
            </a:r>
            <a:endParaRPr lang="es-AR" sz="1050" b="0" u="none" strike="noStrike">
              <a:solidFill>
                <a:srgbClr val="000000"/>
              </a:solidFill>
              <a:effectLst/>
              <a:uFillTx/>
              <a:latin typeface="Arial"/>
            </a:endParaRPr>
          </a:p>
        </p:txBody>
      </p:sp>
      <p:sp>
        <p:nvSpPr>
          <p:cNvPr id="273" name="Text 9"/>
          <p:cNvSpPr/>
          <p:nvPr/>
        </p:nvSpPr>
        <p:spPr>
          <a:xfrm>
            <a:off x="7223760" y="1956960"/>
            <a:ext cx="393156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050" b="0" u="none" strike="noStrike">
                <a:solidFill>
                  <a:srgbClr val="202833"/>
                </a:solidFill>
                <a:effectLst/>
                <a:uFillTx/>
                <a:latin typeface="Aptos"/>
              </a:rPr>
              <a:t>Comisión / Banque de France</a:t>
            </a:r>
            <a:endParaRPr lang="es-AR" sz="1050" b="0" u="none" strike="noStrike">
              <a:solidFill>
                <a:srgbClr val="000000"/>
              </a:solidFill>
              <a:effectLst/>
              <a:uFillTx/>
              <a:latin typeface="Arial"/>
            </a:endParaRPr>
          </a:p>
        </p:txBody>
      </p:sp>
      <p:sp>
        <p:nvSpPr>
          <p:cNvPr id="274" name="Shape 10"/>
          <p:cNvSpPr/>
          <p:nvPr/>
        </p:nvSpPr>
        <p:spPr>
          <a:xfrm>
            <a:off x="594360" y="2450520"/>
            <a:ext cx="10972440" cy="603000"/>
          </a:xfrm>
          <a:prstGeom prst="rect">
            <a:avLst/>
          </a:prstGeom>
          <a:solidFill>
            <a:srgbClr val="F3F5F6"/>
          </a:solidFill>
          <a:ln w="6350">
            <a:solidFill>
              <a:srgbClr val="E1E5E8"/>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275" name="Text 11"/>
          <p:cNvSpPr/>
          <p:nvPr/>
        </p:nvSpPr>
        <p:spPr>
          <a:xfrm>
            <a:off x="758880" y="2597040"/>
            <a:ext cx="2239920" cy="282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000" b="1" u="none" strike="noStrike">
                <a:solidFill>
                  <a:srgbClr val="17324D"/>
                </a:solidFill>
                <a:effectLst/>
                <a:uFillTx/>
                <a:latin typeface="Aptos"/>
              </a:rPr>
              <a:t>Concepto rector</a:t>
            </a:r>
            <a:endParaRPr lang="es-AR" sz="1000" b="0" u="none" strike="noStrike">
              <a:solidFill>
                <a:srgbClr val="000000"/>
              </a:solidFill>
              <a:effectLst/>
              <a:uFillTx/>
              <a:latin typeface="Arial"/>
            </a:endParaRPr>
          </a:p>
        </p:txBody>
      </p:sp>
      <p:sp>
        <p:nvSpPr>
          <p:cNvPr id="276" name="Text 12"/>
          <p:cNvSpPr/>
          <p:nvPr/>
        </p:nvSpPr>
        <p:spPr>
          <a:xfrm>
            <a:off x="3337560" y="2560320"/>
            <a:ext cx="324576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050" b="0" u="none" strike="noStrike">
                <a:solidFill>
                  <a:srgbClr val="202833"/>
                </a:solidFill>
                <a:effectLst/>
                <a:uFillTx/>
                <a:latin typeface="Aptos"/>
              </a:rPr>
              <a:t>Insolvencia + exoneración</a:t>
            </a:r>
            <a:endParaRPr lang="es-AR" sz="1050" b="0" u="none" strike="noStrike">
              <a:solidFill>
                <a:srgbClr val="000000"/>
              </a:solidFill>
              <a:effectLst/>
              <a:uFillTx/>
              <a:latin typeface="Arial"/>
            </a:endParaRPr>
          </a:p>
        </p:txBody>
      </p:sp>
      <p:sp>
        <p:nvSpPr>
          <p:cNvPr id="277" name="Text 13"/>
          <p:cNvSpPr/>
          <p:nvPr/>
        </p:nvSpPr>
        <p:spPr>
          <a:xfrm>
            <a:off x="7223760" y="2560320"/>
            <a:ext cx="393156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050" b="0" u="none" strike="noStrike">
                <a:solidFill>
                  <a:srgbClr val="202833"/>
                </a:solidFill>
                <a:effectLst/>
                <a:uFillTx/>
                <a:latin typeface="Aptos"/>
              </a:rPr>
              <a:t>Sobreendeudamiento</a:t>
            </a:r>
            <a:endParaRPr lang="es-AR" sz="1050" b="0" u="none" strike="noStrike">
              <a:solidFill>
                <a:srgbClr val="000000"/>
              </a:solidFill>
              <a:effectLst/>
              <a:uFillTx/>
              <a:latin typeface="Arial"/>
            </a:endParaRPr>
          </a:p>
        </p:txBody>
      </p:sp>
      <p:sp>
        <p:nvSpPr>
          <p:cNvPr id="278" name="Shape 14"/>
          <p:cNvSpPr/>
          <p:nvPr/>
        </p:nvSpPr>
        <p:spPr>
          <a:xfrm>
            <a:off x="594360" y="3054240"/>
            <a:ext cx="10972440" cy="603000"/>
          </a:xfrm>
          <a:prstGeom prst="rect">
            <a:avLst/>
          </a:prstGeom>
          <a:solidFill>
            <a:srgbClr val="FFFFFF"/>
          </a:solidFill>
          <a:ln w="6350">
            <a:solidFill>
              <a:srgbClr val="E1E5E8"/>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279" name="Text 15"/>
          <p:cNvSpPr/>
          <p:nvPr/>
        </p:nvSpPr>
        <p:spPr>
          <a:xfrm>
            <a:off x="758880" y="3200400"/>
            <a:ext cx="2239920" cy="282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000" b="1" u="none" strike="noStrike">
                <a:solidFill>
                  <a:srgbClr val="17324D"/>
                </a:solidFill>
                <a:effectLst/>
                <a:uFillTx/>
                <a:latin typeface="Aptos"/>
              </a:rPr>
              <a:t>Plan</a:t>
            </a:r>
            <a:endParaRPr lang="es-AR" sz="1000" b="0" u="none" strike="noStrike">
              <a:solidFill>
                <a:srgbClr val="000000"/>
              </a:solidFill>
              <a:effectLst/>
              <a:uFillTx/>
              <a:latin typeface="Arial"/>
            </a:endParaRPr>
          </a:p>
        </p:txBody>
      </p:sp>
      <p:sp>
        <p:nvSpPr>
          <p:cNvPr id="280" name="Text 16"/>
          <p:cNvSpPr/>
          <p:nvPr/>
        </p:nvSpPr>
        <p:spPr>
          <a:xfrm>
            <a:off x="3337560" y="3163680"/>
            <a:ext cx="324576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050" b="0" u="none" strike="noStrike">
                <a:solidFill>
                  <a:srgbClr val="202833"/>
                </a:solidFill>
                <a:effectLst/>
                <a:uFillTx/>
                <a:latin typeface="Aptos"/>
              </a:rPr>
              <a:t>Judicial, 3 o 5 años</a:t>
            </a:r>
            <a:endParaRPr lang="es-AR" sz="1050" b="0" u="none" strike="noStrike">
              <a:solidFill>
                <a:srgbClr val="000000"/>
              </a:solidFill>
              <a:effectLst/>
              <a:uFillTx/>
              <a:latin typeface="Arial"/>
            </a:endParaRPr>
          </a:p>
        </p:txBody>
      </p:sp>
      <p:sp>
        <p:nvSpPr>
          <p:cNvPr id="281" name="Text 17"/>
          <p:cNvSpPr/>
          <p:nvPr/>
        </p:nvSpPr>
        <p:spPr>
          <a:xfrm>
            <a:off x="7223760" y="3163680"/>
            <a:ext cx="393156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050" b="0" u="none" strike="noStrike">
                <a:solidFill>
                  <a:srgbClr val="202833"/>
                </a:solidFill>
                <a:effectLst/>
                <a:uFillTx/>
                <a:latin typeface="Aptos"/>
              </a:rPr>
              <a:t>Convencional / medidas hasta 7 años</a:t>
            </a:r>
            <a:endParaRPr lang="es-AR" sz="1050" b="0" u="none" strike="noStrike">
              <a:solidFill>
                <a:srgbClr val="000000"/>
              </a:solidFill>
              <a:effectLst/>
              <a:uFillTx/>
              <a:latin typeface="Arial"/>
            </a:endParaRPr>
          </a:p>
        </p:txBody>
      </p:sp>
      <p:sp>
        <p:nvSpPr>
          <p:cNvPr id="282" name="Shape 18"/>
          <p:cNvSpPr/>
          <p:nvPr/>
        </p:nvSpPr>
        <p:spPr>
          <a:xfrm>
            <a:off x="594360" y="3657600"/>
            <a:ext cx="10972440" cy="603000"/>
          </a:xfrm>
          <a:prstGeom prst="rect">
            <a:avLst/>
          </a:prstGeom>
          <a:solidFill>
            <a:srgbClr val="F3F5F6"/>
          </a:solidFill>
          <a:ln w="6350">
            <a:solidFill>
              <a:srgbClr val="E1E5E8"/>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283" name="Text 19"/>
          <p:cNvSpPr/>
          <p:nvPr/>
        </p:nvSpPr>
        <p:spPr>
          <a:xfrm>
            <a:off x="758880" y="3803760"/>
            <a:ext cx="2239920" cy="282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000" b="1" u="none" strike="noStrike">
                <a:solidFill>
                  <a:srgbClr val="17324D"/>
                </a:solidFill>
                <a:effectLst/>
                <a:uFillTx/>
                <a:latin typeface="Aptos"/>
              </a:rPr>
              <a:t>Sin patrimonio</a:t>
            </a:r>
            <a:endParaRPr lang="es-AR" sz="1000" b="0" u="none" strike="noStrike">
              <a:solidFill>
                <a:srgbClr val="000000"/>
              </a:solidFill>
              <a:effectLst/>
              <a:uFillTx/>
              <a:latin typeface="Arial"/>
            </a:endParaRPr>
          </a:p>
        </p:txBody>
      </p:sp>
      <p:sp>
        <p:nvSpPr>
          <p:cNvPr id="284" name="Text 20"/>
          <p:cNvSpPr/>
          <p:nvPr/>
        </p:nvSpPr>
        <p:spPr>
          <a:xfrm>
            <a:off x="3337560" y="3767400"/>
            <a:ext cx="324576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050" b="0" u="none" strike="noStrike">
                <a:solidFill>
                  <a:srgbClr val="202833"/>
                </a:solidFill>
                <a:effectLst/>
                <a:uFillTx/>
                <a:latin typeface="Aptos"/>
              </a:rPr>
              <a:t>Concurso sin masa</a:t>
            </a:r>
            <a:endParaRPr lang="es-AR" sz="1050" b="0" u="none" strike="noStrike">
              <a:solidFill>
                <a:srgbClr val="000000"/>
              </a:solidFill>
              <a:effectLst/>
              <a:uFillTx/>
              <a:latin typeface="Arial"/>
            </a:endParaRPr>
          </a:p>
        </p:txBody>
      </p:sp>
      <p:sp>
        <p:nvSpPr>
          <p:cNvPr id="285" name="Text 21"/>
          <p:cNvSpPr/>
          <p:nvPr/>
        </p:nvSpPr>
        <p:spPr>
          <a:xfrm>
            <a:off x="7223760" y="3767400"/>
            <a:ext cx="393156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050" b="0" u="none" strike="noStrike">
                <a:solidFill>
                  <a:srgbClr val="202833"/>
                </a:solidFill>
                <a:effectLst/>
                <a:uFillTx/>
                <a:latin typeface="Aptos"/>
              </a:rPr>
              <a:t>Restablecimiento sin liquidación</a:t>
            </a:r>
            <a:endParaRPr lang="es-AR" sz="1050" b="0" u="none" strike="noStrike">
              <a:solidFill>
                <a:srgbClr val="000000"/>
              </a:solidFill>
              <a:effectLst/>
              <a:uFillTx/>
              <a:latin typeface="Arial"/>
            </a:endParaRPr>
          </a:p>
        </p:txBody>
      </p:sp>
      <p:sp>
        <p:nvSpPr>
          <p:cNvPr id="286" name="Shape 22"/>
          <p:cNvSpPr/>
          <p:nvPr/>
        </p:nvSpPr>
        <p:spPr>
          <a:xfrm>
            <a:off x="594360" y="4260960"/>
            <a:ext cx="10972440" cy="603000"/>
          </a:xfrm>
          <a:prstGeom prst="rect">
            <a:avLst/>
          </a:prstGeom>
          <a:solidFill>
            <a:srgbClr val="FFFFFF"/>
          </a:solidFill>
          <a:ln w="6350">
            <a:solidFill>
              <a:srgbClr val="E1E5E8"/>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287" name="Text 23"/>
          <p:cNvSpPr/>
          <p:nvPr/>
        </p:nvSpPr>
        <p:spPr>
          <a:xfrm>
            <a:off x="758880" y="4407480"/>
            <a:ext cx="2239920" cy="282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000" b="1" u="none" strike="noStrike">
                <a:solidFill>
                  <a:srgbClr val="17324D"/>
                </a:solidFill>
                <a:effectLst/>
                <a:uFillTx/>
                <a:latin typeface="Aptos"/>
              </a:rPr>
              <a:t>Sin acuerdo</a:t>
            </a:r>
            <a:endParaRPr lang="es-AR" sz="1000" b="0" u="none" strike="noStrike">
              <a:solidFill>
                <a:srgbClr val="000000"/>
              </a:solidFill>
              <a:effectLst/>
              <a:uFillTx/>
              <a:latin typeface="Arial"/>
            </a:endParaRPr>
          </a:p>
        </p:txBody>
      </p:sp>
      <p:sp>
        <p:nvSpPr>
          <p:cNvPr id="288" name="Text 24"/>
          <p:cNvSpPr/>
          <p:nvPr/>
        </p:nvSpPr>
        <p:spPr>
          <a:xfrm>
            <a:off x="3337560" y="4370760"/>
            <a:ext cx="324576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050" b="0" u="none" strike="noStrike">
                <a:solidFill>
                  <a:srgbClr val="202833"/>
                </a:solidFill>
                <a:effectLst/>
                <a:uFillTx/>
                <a:latin typeface="Aptos"/>
              </a:rPr>
              <a:t>Juez puede aprobar dentro de reglas</a:t>
            </a:r>
            <a:endParaRPr lang="es-AR" sz="1050" b="0" u="none" strike="noStrike">
              <a:solidFill>
                <a:srgbClr val="000000"/>
              </a:solidFill>
              <a:effectLst/>
              <a:uFillTx/>
              <a:latin typeface="Arial"/>
            </a:endParaRPr>
          </a:p>
        </p:txBody>
      </p:sp>
      <p:sp>
        <p:nvSpPr>
          <p:cNvPr id="289" name="Text 25"/>
          <p:cNvSpPr/>
          <p:nvPr/>
        </p:nvSpPr>
        <p:spPr>
          <a:xfrm>
            <a:off x="7223760" y="4370760"/>
            <a:ext cx="393156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050" b="0" u="none" strike="noStrike">
                <a:solidFill>
                  <a:srgbClr val="202833"/>
                </a:solidFill>
                <a:effectLst/>
                <a:uFillTx/>
                <a:latin typeface="Aptos"/>
              </a:rPr>
              <a:t>Comisión puede imponer medidas</a:t>
            </a:r>
            <a:endParaRPr lang="es-AR" sz="1050" b="0" u="none" strike="noStrike">
              <a:solidFill>
                <a:srgbClr val="000000"/>
              </a:solidFill>
              <a:effectLst/>
              <a:uFillTx/>
              <a:latin typeface="Arial"/>
            </a:endParaRPr>
          </a:p>
        </p:txBody>
      </p:sp>
      <p:sp>
        <p:nvSpPr>
          <p:cNvPr id="290" name="Shape 26"/>
          <p:cNvSpPr/>
          <p:nvPr/>
        </p:nvSpPr>
        <p:spPr>
          <a:xfrm>
            <a:off x="594360" y="4864680"/>
            <a:ext cx="10972440" cy="603000"/>
          </a:xfrm>
          <a:prstGeom prst="rect">
            <a:avLst/>
          </a:prstGeom>
          <a:solidFill>
            <a:srgbClr val="F3F5F6"/>
          </a:solidFill>
          <a:ln w="6350">
            <a:solidFill>
              <a:srgbClr val="E1E5E8"/>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291" name="Text 27"/>
          <p:cNvSpPr/>
          <p:nvPr/>
        </p:nvSpPr>
        <p:spPr>
          <a:xfrm>
            <a:off x="758880" y="5010840"/>
            <a:ext cx="2239920" cy="282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000" b="1" u="none" strike="noStrike">
                <a:solidFill>
                  <a:srgbClr val="17324D"/>
                </a:solidFill>
                <a:effectLst/>
                <a:uFillTx/>
                <a:latin typeface="Aptos"/>
              </a:rPr>
              <a:t>Cierre</a:t>
            </a:r>
            <a:endParaRPr lang="es-AR" sz="1000" b="0" u="none" strike="noStrike">
              <a:solidFill>
                <a:srgbClr val="000000"/>
              </a:solidFill>
              <a:effectLst/>
              <a:uFillTx/>
              <a:latin typeface="Arial"/>
            </a:endParaRPr>
          </a:p>
        </p:txBody>
      </p:sp>
      <p:sp>
        <p:nvSpPr>
          <p:cNvPr id="292" name="Text 28"/>
          <p:cNvSpPr/>
          <p:nvPr/>
        </p:nvSpPr>
        <p:spPr>
          <a:xfrm>
            <a:off x="3337560" y="4974480"/>
            <a:ext cx="324576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050" b="0" u="none" strike="noStrike">
                <a:solidFill>
                  <a:srgbClr val="202833"/>
                </a:solidFill>
                <a:effectLst/>
                <a:uFillTx/>
                <a:latin typeface="Aptos"/>
              </a:rPr>
              <a:t>EPI</a:t>
            </a:r>
            <a:endParaRPr lang="es-AR" sz="1050" b="0" u="none" strike="noStrike">
              <a:solidFill>
                <a:srgbClr val="000000"/>
              </a:solidFill>
              <a:effectLst/>
              <a:uFillTx/>
              <a:latin typeface="Arial"/>
            </a:endParaRPr>
          </a:p>
        </p:txBody>
      </p:sp>
      <p:sp>
        <p:nvSpPr>
          <p:cNvPr id="293" name="Text 29"/>
          <p:cNvSpPr/>
          <p:nvPr/>
        </p:nvSpPr>
        <p:spPr>
          <a:xfrm>
            <a:off x="7223760" y="4974480"/>
            <a:ext cx="393156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050" b="0" u="none" strike="noStrike">
                <a:solidFill>
                  <a:srgbClr val="202833"/>
                </a:solidFill>
                <a:effectLst/>
                <a:uFillTx/>
                <a:latin typeface="Aptos"/>
              </a:rPr>
              <a:t>Rétablissement personnel</a:t>
            </a:r>
            <a:endParaRPr lang="es-AR" sz="1050" b="0" u="none" strike="noStrike">
              <a:solidFill>
                <a:srgbClr val="000000"/>
              </a:solidFill>
              <a:effectLst/>
              <a:uFillTx/>
              <a:latin typeface="Arial"/>
            </a:endParaRPr>
          </a:p>
        </p:txBody>
      </p:sp>
      <p:sp>
        <p:nvSpPr>
          <p:cNvPr id="294" name="Shape 30"/>
          <p:cNvSpPr/>
          <p:nvPr/>
        </p:nvSpPr>
        <p:spPr>
          <a:xfrm>
            <a:off x="594360" y="5468040"/>
            <a:ext cx="10972440" cy="603000"/>
          </a:xfrm>
          <a:prstGeom prst="rect">
            <a:avLst/>
          </a:prstGeom>
          <a:solidFill>
            <a:srgbClr val="FFFFFF"/>
          </a:solidFill>
          <a:ln w="6350">
            <a:solidFill>
              <a:srgbClr val="E1E5E8"/>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295" name="Text 31"/>
          <p:cNvSpPr/>
          <p:nvPr/>
        </p:nvSpPr>
        <p:spPr>
          <a:xfrm>
            <a:off x="758880" y="5614560"/>
            <a:ext cx="2239920" cy="282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000" b="1" u="none" strike="noStrike">
                <a:solidFill>
                  <a:srgbClr val="17324D"/>
                </a:solidFill>
                <a:effectLst/>
                <a:uFillTx/>
                <a:latin typeface="Aptos"/>
              </a:rPr>
              <a:t>Fortaleza para Argentina</a:t>
            </a:r>
            <a:endParaRPr lang="es-AR" sz="1000" b="0" u="none" strike="noStrike">
              <a:solidFill>
                <a:srgbClr val="000000"/>
              </a:solidFill>
              <a:effectLst/>
              <a:uFillTx/>
              <a:latin typeface="Arial"/>
            </a:endParaRPr>
          </a:p>
        </p:txBody>
      </p:sp>
      <p:sp>
        <p:nvSpPr>
          <p:cNvPr id="296" name="Text 32"/>
          <p:cNvSpPr/>
          <p:nvPr/>
        </p:nvSpPr>
        <p:spPr>
          <a:xfrm>
            <a:off x="3337560" y="5577840"/>
            <a:ext cx="324576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050" b="0" u="none" strike="noStrike">
                <a:solidFill>
                  <a:srgbClr val="202833"/>
                </a:solidFill>
                <a:effectLst/>
                <a:uFillTx/>
                <a:latin typeface="Aptos"/>
              </a:rPr>
              <a:t>Judicialidad simplificada</a:t>
            </a:r>
            <a:endParaRPr lang="es-AR" sz="1050" b="0" u="none" strike="noStrike">
              <a:solidFill>
                <a:srgbClr val="000000"/>
              </a:solidFill>
              <a:effectLst/>
              <a:uFillTx/>
              <a:latin typeface="Arial"/>
            </a:endParaRPr>
          </a:p>
        </p:txBody>
      </p:sp>
      <p:sp>
        <p:nvSpPr>
          <p:cNvPr id="297" name="Text 33"/>
          <p:cNvSpPr/>
          <p:nvPr/>
        </p:nvSpPr>
        <p:spPr>
          <a:xfrm>
            <a:off x="7223760" y="5577840"/>
            <a:ext cx="393156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050" b="0" u="none" strike="noStrike">
                <a:solidFill>
                  <a:srgbClr val="202833"/>
                </a:solidFill>
                <a:effectLst/>
                <a:uFillTx/>
                <a:latin typeface="Aptos"/>
              </a:rPr>
              <a:t>Cálculo de capacidad + mínimo vital</a:t>
            </a:r>
            <a:endParaRPr lang="es-AR" sz="1050" b="0" u="none" strike="noStrike">
              <a:solidFill>
                <a:srgbClr val="000000"/>
              </a:solidFill>
              <a:effectLst/>
              <a:uFillTx/>
              <a:latin typeface="Arial"/>
            </a:endParaRPr>
          </a:p>
        </p:txBody>
      </p:sp>
      <p:sp>
        <p:nvSpPr>
          <p:cNvPr id="298" name="PlaceHolder 1"/>
          <p:cNvSpPr>
            <a:spLocks noGrp="1"/>
          </p:cNvSpPr>
          <p:nvPr>
            <p:ph type="sldNum" idx="14"/>
          </p:nvPr>
        </p:nvSpPr>
        <p:spPr>
          <a:xfrm>
            <a:off x="11109960" y="6492240"/>
            <a:ext cx="456840" cy="200880"/>
          </a:xfrm>
          <a:prstGeom prst="rect">
            <a:avLst/>
          </a:prstGeom>
          <a:noFill/>
          <a:ln w="0">
            <a:noFill/>
          </a:ln>
        </p:spPr>
        <p:txBody>
          <a:bodyPr lIns="0" tIns="0" rIns="0" bIns="0" anchor="t">
            <a:noAutofit/>
          </a:bodyPr>
          <a:lstStyle>
            <a:lvl1pPr indent="0" algn="r" defTabSz="914400">
              <a:lnSpc>
                <a:spcPct val="100000"/>
              </a:lnSpc>
              <a:buNone/>
              <a:defRPr lang="en-US" sz="750" b="0" u="none" strike="noStrike">
                <a:solidFill>
                  <a:srgbClr val="6E7681"/>
                </a:solidFill>
                <a:effectLst/>
                <a:uFillTx/>
                <a:latin typeface="Aptos"/>
                <a:ea typeface="Aptos"/>
              </a:defRPr>
            </a:lvl1pPr>
          </a:lstStyle>
          <a:p>
            <a:pPr indent="0" algn="r" defTabSz="914400">
              <a:lnSpc>
                <a:spcPct val="100000"/>
              </a:lnSpc>
              <a:buNone/>
            </a:pPr>
            <a:fld id="{0C3F4522-DA96-4C6A-95AA-0580948F928E}" type="slidenum">
              <a:rPr lang="en-US" sz="750" b="0" u="none" strike="noStrike">
                <a:solidFill>
                  <a:srgbClr val="6E7681"/>
                </a:solidFill>
                <a:effectLst/>
                <a:uFillTx/>
                <a:latin typeface="Aptos"/>
                <a:ea typeface="Aptos"/>
              </a:rPr>
              <a:t>11</a:t>
            </a:fld>
            <a:endParaRPr lang="es-AR" sz="750" b="0" u="none" strike="noStrike">
              <a:solidFill>
                <a:srgbClr val="000000"/>
              </a:solidFill>
              <a:effectLst/>
              <a:uFillTx/>
              <a:latin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Text 0"/>
          <p:cNvSpPr/>
          <p:nvPr/>
        </p:nvSpPr>
        <p:spPr>
          <a:xfrm>
            <a:off x="640080" y="320040"/>
            <a:ext cx="3382920" cy="200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00" b="1" u="none" strike="noStrike" spc="119">
                <a:solidFill>
                  <a:srgbClr val="B58A4A"/>
                </a:solidFill>
                <a:effectLst/>
                <a:uFillTx/>
                <a:latin typeface="Aptos"/>
                <a:ea typeface="Aptos"/>
              </a:rPr>
              <a:t>PRINCIPIOS DE DISEÑO</a:t>
            </a:r>
            <a:endParaRPr lang="es-AR" sz="800" b="0" u="none" strike="noStrike">
              <a:solidFill>
                <a:srgbClr val="000000"/>
              </a:solidFill>
              <a:effectLst/>
              <a:uFillTx/>
              <a:latin typeface="Arial"/>
            </a:endParaRPr>
          </a:p>
        </p:txBody>
      </p:sp>
      <p:sp>
        <p:nvSpPr>
          <p:cNvPr id="300" name="Text 1"/>
          <p:cNvSpPr/>
          <p:nvPr/>
        </p:nvSpPr>
        <p:spPr>
          <a:xfrm>
            <a:off x="640080" y="567000"/>
            <a:ext cx="10881000" cy="5940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2600" b="1" u="none" strike="noStrike">
                <a:solidFill>
                  <a:srgbClr val="17324D"/>
                </a:solidFill>
                <a:effectLst/>
                <a:uFillTx/>
                <a:latin typeface="Aptos Display"/>
                <a:ea typeface="Aptos Display"/>
              </a:rPr>
              <a:t>Qué debería tomar Argentina de ambos modelos</a:t>
            </a:r>
            <a:endParaRPr lang="es-AR" sz="2600" b="0" u="none" strike="noStrike">
              <a:solidFill>
                <a:srgbClr val="000000"/>
              </a:solidFill>
              <a:effectLst/>
              <a:uFillTx/>
              <a:latin typeface="Arial"/>
            </a:endParaRPr>
          </a:p>
        </p:txBody>
      </p:sp>
      <p:sp>
        <p:nvSpPr>
          <p:cNvPr id="301" name="Shape 2"/>
          <p:cNvSpPr/>
          <p:nvPr/>
        </p:nvSpPr>
        <p:spPr>
          <a:xfrm>
            <a:off x="658440" y="1417320"/>
            <a:ext cx="3337200" cy="1874160"/>
          </a:xfrm>
          <a:prstGeom prst="roundRect">
            <a:avLst>
              <a:gd name="adj" fmla="val 3902"/>
            </a:avLst>
          </a:prstGeom>
          <a:solidFill>
            <a:srgbClr val="FFFFFF"/>
          </a:solidFill>
          <a:ln w="12700">
            <a:solidFill>
              <a:srgbClr val="D8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302" name="Text 3"/>
          <p:cNvSpPr/>
          <p:nvPr/>
        </p:nvSpPr>
        <p:spPr>
          <a:xfrm>
            <a:off x="822960" y="158184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1" u="none" strike="noStrike">
                <a:solidFill>
                  <a:srgbClr val="B58A4A"/>
                </a:solidFill>
                <a:effectLst/>
                <a:uFillTx/>
                <a:latin typeface="Aptos"/>
              </a:rPr>
              <a:t>1</a:t>
            </a:r>
            <a:endParaRPr lang="es-AR" sz="1100" b="0" u="none" strike="noStrike">
              <a:solidFill>
                <a:srgbClr val="000000"/>
              </a:solidFill>
              <a:effectLst/>
              <a:uFillTx/>
              <a:latin typeface="Arial"/>
            </a:endParaRPr>
          </a:p>
        </p:txBody>
      </p:sp>
      <p:sp>
        <p:nvSpPr>
          <p:cNvPr id="303" name="Text 4"/>
          <p:cNvSpPr/>
          <p:nvPr/>
        </p:nvSpPr>
        <p:spPr>
          <a:xfrm>
            <a:off x="1280160" y="1581840"/>
            <a:ext cx="25142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400" b="1" u="none" strike="noStrike">
                <a:solidFill>
                  <a:srgbClr val="17324D"/>
                </a:solidFill>
                <a:effectLst/>
                <a:uFillTx/>
                <a:latin typeface="Aptos"/>
              </a:rPr>
              <a:t>Pasivo integral</a:t>
            </a:r>
            <a:endParaRPr lang="es-AR" sz="1400" b="0" u="none" strike="noStrike">
              <a:solidFill>
                <a:srgbClr val="000000"/>
              </a:solidFill>
              <a:effectLst/>
              <a:uFillTx/>
              <a:latin typeface="Arial"/>
            </a:endParaRPr>
          </a:p>
        </p:txBody>
      </p:sp>
      <p:sp>
        <p:nvSpPr>
          <p:cNvPr id="304" name="Text 5"/>
          <p:cNvSpPr/>
          <p:nvPr/>
        </p:nvSpPr>
        <p:spPr>
          <a:xfrm>
            <a:off x="887040" y="2130480"/>
            <a:ext cx="2880000" cy="749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100" b="0" u="none" strike="noStrike">
                <a:solidFill>
                  <a:srgbClr val="202833"/>
                </a:solidFill>
                <a:effectLst/>
                <a:uFillTx/>
                <a:latin typeface="Aptos"/>
              </a:rPr>
              <a:t>No limitar el régimen a tarjetas: incluir préstamos, fintech, billeteras y deudas comerciales.</a:t>
            </a:r>
            <a:endParaRPr lang="es-AR" sz="1100" b="0" u="none" strike="noStrike">
              <a:solidFill>
                <a:srgbClr val="000000"/>
              </a:solidFill>
              <a:effectLst/>
              <a:uFillTx/>
              <a:latin typeface="Arial"/>
            </a:endParaRPr>
          </a:p>
        </p:txBody>
      </p:sp>
      <p:sp>
        <p:nvSpPr>
          <p:cNvPr id="305" name="Shape 6"/>
          <p:cNvSpPr/>
          <p:nvPr/>
        </p:nvSpPr>
        <p:spPr>
          <a:xfrm>
            <a:off x="4316040" y="1417320"/>
            <a:ext cx="3337200" cy="1874160"/>
          </a:xfrm>
          <a:prstGeom prst="roundRect">
            <a:avLst>
              <a:gd name="adj" fmla="val 3902"/>
            </a:avLst>
          </a:prstGeom>
          <a:solidFill>
            <a:srgbClr val="FFFFFF"/>
          </a:solidFill>
          <a:ln w="12700">
            <a:solidFill>
              <a:srgbClr val="D8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306" name="Text 7"/>
          <p:cNvSpPr/>
          <p:nvPr/>
        </p:nvSpPr>
        <p:spPr>
          <a:xfrm>
            <a:off x="4480560" y="158184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1" u="none" strike="noStrike">
                <a:solidFill>
                  <a:srgbClr val="B58A4A"/>
                </a:solidFill>
                <a:effectLst/>
                <a:uFillTx/>
                <a:latin typeface="Aptos"/>
              </a:rPr>
              <a:t>2</a:t>
            </a:r>
            <a:endParaRPr lang="es-AR" sz="1100" b="0" u="none" strike="noStrike">
              <a:solidFill>
                <a:srgbClr val="000000"/>
              </a:solidFill>
              <a:effectLst/>
              <a:uFillTx/>
              <a:latin typeface="Arial"/>
            </a:endParaRPr>
          </a:p>
        </p:txBody>
      </p:sp>
      <p:sp>
        <p:nvSpPr>
          <p:cNvPr id="307" name="Text 8"/>
          <p:cNvSpPr/>
          <p:nvPr/>
        </p:nvSpPr>
        <p:spPr>
          <a:xfrm>
            <a:off x="4937760" y="1581840"/>
            <a:ext cx="25142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400" b="1" u="none" strike="noStrike">
                <a:solidFill>
                  <a:srgbClr val="17324D"/>
                </a:solidFill>
                <a:effectLst/>
                <a:uFillTx/>
                <a:latin typeface="Aptos"/>
              </a:rPr>
              <a:t>Procedimiento judicial simple</a:t>
            </a:r>
            <a:endParaRPr lang="es-AR" sz="1400" b="0" u="none" strike="noStrike">
              <a:solidFill>
                <a:srgbClr val="000000"/>
              </a:solidFill>
              <a:effectLst/>
              <a:uFillTx/>
              <a:latin typeface="Arial"/>
            </a:endParaRPr>
          </a:p>
        </p:txBody>
      </p:sp>
      <p:sp>
        <p:nvSpPr>
          <p:cNvPr id="308" name="Text 9"/>
          <p:cNvSpPr/>
          <p:nvPr/>
        </p:nvSpPr>
        <p:spPr>
          <a:xfrm>
            <a:off x="4544640" y="2130480"/>
            <a:ext cx="2880000" cy="749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100" b="0" u="none" strike="noStrike">
                <a:solidFill>
                  <a:srgbClr val="202833"/>
                </a:solidFill>
                <a:effectLst/>
                <a:uFillTx/>
                <a:latin typeface="Aptos"/>
              </a:rPr>
              <a:t>Formularios, expediente digital, plazos breves y reglas especiales sin masa.</a:t>
            </a:r>
            <a:endParaRPr lang="es-AR" sz="1100" b="0" u="none" strike="noStrike">
              <a:solidFill>
                <a:srgbClr val="000000"/>
              </a:solidFill>
              <a:effectLst/>
              <a:uFillTx/>
              <a:latin typeface="Arial"/>
            </a:endParaRPr>
          </a:p>
        </p:txBody>
      </p:sp>
      <p:sp>
        <p:nvSpPr>
          <p:cNvPr id="309" name="Shape 10"/>
          <p:cNvSpPr/>
          <p:nvPr/>
        </p:nvSpPr>
        <p:spPr>
          <a:xfrm>
            <a:off x="7973640" y="1417320"/>
            <a:ext cx="3337200" cy="1874160"/>
          </a:xfrm>
          <a:prstGeom prst="roundRect">
            <a:avLst>
              <a:gd name="adj" fmla="val 3902"/>
            </a:avLst>
          </a:prstGeom>
          <a:solidFill>
            <a:srgbClr val="FFFFFF"/>
          </a:solidFill>
          <a:ln w="12700">
            <a:solidFill>
              <a:srgbClr val="D8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310" name="Text 11"/>
          <p:cNvSpPr/>
          <p:nvPr/>
        </p:nvSpPr>
        <p:spPr>
          <a:xfrm>
            <a:off x="8138160" y="158184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1" u="none" strike="noStrike">
                <a:solidFill>
                  <a:srgbClr val="B58A4A"/>
                </a:solidFill>
                <a:effectLst/>
                <a:uFillTx/>
                <a:latin typeface="Aptos"/>
              </a:rPr>
              <a:t>3</a:t>
            </a:r>
            <a:endParaRPr lang="es-AR" sz="1100" b="0" u="none" strike="noStrike">
              <a:solidFill>
                <a:srgbClr val="000000"/>
              </a:solidFill>
              <a:effectLst/>
              <a:uFillTx/>
              <a:latin typeface="Arial"/>
            </a:endParaRPr>
          </a:p>
        </p:txBody>
      </p:sp>
      <p:sp>
        <p:nvSpPr>
          <p:cNvPr id="311" name="Text 12"/>
          <p:cNvSpPr/>
          <p:nvPr/>
        </p:nvSpPr>
        <p:spPr>
          <a:xfrm>
            <a:off x="8595360" y="1581840"/>
            <a:ext cx="25142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400" b="1" u="none" strike="noStrike">
                <a:solidFill>
                  <a:srgbClr val="17324D"/>
                </a:solidFill>
                <a:effectLst/>
                <a:uFillTx/>
                <a:latin typeface="Aptos"/>
              </a:rPr>
              <a:t>Publicidad oficial</a:t>
            </a:r>
            <a:endParaRPr lang="es-AR" sz="1400" b="0" u="none" strike="noStrike">
              <a:solidFill>
                <a:srgbClr val="000000"/>
              </a:solidFill>
              <a:effectLst/>
              <a:uFillTx/>
              <a:latin typeface="Arial"/>
            </a:endParaRPr>
          </a:p>
        </p:txBody>
      </p:sp>
      <p:sp>
        <p:nvSpPr>
          <p:cNvPr id="312" name="Text 13"/>
          <p:cNvSpPr/>
          <p:nvPr/>
        </p:nvSpPr>
        <p:spPr>
          <a:xfrm>
            <a:off x="8202240" y="2130480"/>
            <a:ext cx="2880000" cy="749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100" b="0" u="none" strike="noStrike">
                <a:solidFill>
                  <a:srgbClr val="202833"/>
                </a:solidFill>
                <a:effectLst/>
                <a:uFillTx/>
                <a:latin typeface="Aptos"/>
              </a:rPr>
              <a:t>Boletín Oficial + registro digital; eliminar edictos pagos en diarios.</a:t>
            </a:r>
            <a:endParaRPr lang="es-AR" sz="1100" b="0" u="none" strike="noStrike">
              <a:solidFill>
                <a:srgbClr val="000000"/>
              </a:solidFill>
              <a:effectLst/>
              <a:uFillTx/>
              <a:latin typeface="Arial"/>
            </a:endParaRPr>
          </a:p>
        </p:txBody>
      </p:sp>
      <p:sp>
        <p:nvSpPr>
          <p:cNvPr id="313" name="Shape 14"/>
          <p:cNvSpPr/>
          <p:nvPr/>
        </p:nvSpPr>
        <p:spPr>
          <a:xfrm>
            <a:off x="868680" y="3794760"/>
            <a:ext cx="5074560" cy="1874160"/>
          </a:xfrm>
          <a:prstGeom prst="roundRect">
            <a:avLst>
              <a:gd name="adj" fmla="val 3902"/>
            </a:avLst>
          </a:prstGeom>
          <a:solidFill>
            <a:srgbClr val="FFFFFF"/>
          </a:solidFill>
          <a:ln w="12700">
            <a:solidFill>
              <a:srgbClr val="D8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314" name="Text 15"/>
          <p:cNvSpPr/>
          <p:nvPr/>
        </p:nvSpPr>
        <p:spPr>
          <a:xfrm>
            <a:off x="1033200" y="395928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1" u="none" strike="noStrike">
                <a:solidFill>
                  <a:srgbClr val="B58A4A"/>
                </a:solidFill>
                <a:effectLst/>
                <a:uFillTx/>
                <a:latin typeface="Aptos"/>
              </a:rPr>
              <a:t>4</a:t>
            </a:r>
            <a:endParaRPr lang="es-AR" sz="1100" b="0" u="none" strike="noStrike">
              <a:solidFill>
                <a:srgbClr val="000000"/>
              </a:solidFill>
              <a:effectLst/>
              <a:uFillTx/>
              <a:latin typeface="Arial"/>
            </a:endParaRPr>
          </a:p>
        </p:txBody>
      </p:sp>
      <p:sp>
        <p:nvSpPr>
          <p:cNvPr id="315" name="Text 16"/>
          <p:cNvSpPr/>
          <p:nvPr/>
        </p:nvSpPr>
        <p:spPr>
          <a:xfrm>
            <a:off x="1490400" y="3959280"/>
            <a:ext cx="425160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400" b="1" u="none" strike="noStrike">
                <a:solidFill>
                  <a:srgbClr val="17324D"/>
                </a:solidFill>
                <a:effectLst/>
                <a:uFillTx/>
                <a:latin typeface="Aptos"/>
              </a:rPr>
              <a:t>Mínimo vital</a:t>
            </a:r>
            <a:endParaRPr lang="es-AR" sz="1400" b="0" u="none" strike="noStrike">
              <a:solidFill>
                <a:srgbClr val="000000"/>
              </a:solidFill>
              <a:effectLst/>
              <a:uFillTx/>
              <a:latin typeface="Arial"/>
            </a:endParaRPr>
          </a:p>
        </p:txBody>
      </p:sp>
      <p:sp>
        <p:nvSpPr>
          <p:cNvPr id="316" name="Text 17"/>
          <p:cNvSpPr/>
          <p:nvPr/>
        </p:nvSpPr>
        <p:spPr>
          <a:xfrm>
            <a:off x="1097280" y="4507920"/>
            <a:ext cx="4617360" cy="749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100" b="0" u="none" strike="noStrike">
                <a:solidFill>
                  <a:srgbClr val="202833"/>
                </a:solidFill>
                <a:effectLst/>
                <a:uFillTx/>
                <a:latin typeface="Aptos"/>
              </a:rPr>
              <a:t>Primero subsistencia familiar; después capacidad de pago.</a:t>
            </a:r>
            <a:endParaRPr lang="es-AR" sz="1100" b="0" u="none" strike="noStrike">
              <a:solidFill>
                <a:srgbClr val="000000"/>
              </a:solidFill>
              <a:effectLst/>
              <a:uFillTx/>
              <a:latin typeface="Arial"/>
            </a:endParaRPr>
          </a:p>
        </p:txBody>
      </p:sp>
      <p:sp>
        <p:nvSpPr>
          <p:cNvPr id="317" name="Shape 18"/>
          <p:cNvSpPr/>
          <p:nvPr/>
        </p:nvSpPr>
        <p:spPr>
          <a:xfrm>
            <a:off x="6446520" y="3794760"/>
            <a:ext cx="5074560" cy="1874160"/>
          </a:xfrm>
          <a:prstGeom prst="roundRect">
            <a:avLst>
              <a:gd name="adj" fmla="val 3902"/>
            </a:avLst>
          </a:prstGeom>
          <a:solidFill>
            <a:srgbClr val="FFFFFF"/>
          </a:solidFill>
          <a:ln w="12700">
            <a:solidFill>
              <a:srgbClr val="D8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318" name="Text 19"/>
          <p:cNvSpPr/>
          <p:nvPr/>
        </p:nvSpPr>
        <p:spPr>
          <a:xfrm>
            <a:off x="6611040" y="395928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1" u="none" strike="noStrike">
                <a:solidFill>
                  <a:srgbClr val="B58A4A"/>
                </a:solidFill>
                <a:effectLst/>
                <a:uFillTx/>
                <a:latin typeface="Aptos"/>
              </a:rPr>
              <a:t>5</a:t>
            </a:r>
            <a:endParaRPr lang="es-AR" sz="1100" b="0" u="none" strike="noStrike">
              <a:solidFill>
                <a:srgbClr val="000000"/>
              </a:solidFill>
              <a:effectLst/>
              <a:uFillTx/>
              <a:latin typeface="Arial"/>
            </a:endParaRPr>
          </a:p>
        </p:txBody>
      </p:sp>
      <p:sp>
        <p:nvSpPr>
          <p:cNvPr id="319" name="Text 20"/>
          <p:cNvSpPr/>
          <p:nvPr/>
        </p:nvSpPr>
        <p:spPr>
          <a:xfrm>
            <a:off x="7068240" y="3959280"/>
            <a:ext cx="425160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400" b="1" u="none" strike="noStrike">
                <a:solidFill>
                  <a:srgbClr val="17324D"/>
                </a:solidFill>
                <a:effectLst/>
                <a:uFillTx/>
                <a:latin typeface="Aptos"/>
              </a:rPr>
              <a:t>Segunda oportunidad real</a:t>
            </a:r>
            <a:endParaRPr lang="es-AR" sz="1400" b="0" u="none" strike="noStrike">
              <a:solidFill>
                <a:srgbClr val="000000"/>
              </a:solidFill>
              <a:effectLst/>
              <a:uFillTx/>
              <a:latin typeface="Arial"/>
            </a:endParaRPr>
          </a:p>
        </p:txBody>
      </p:sp>
      <p:sp>
        <p:nvSpPr>
          <p:cNvPr id="320" name="Text 21"/>
          <p:cNvSpPr/>
          <p:nvPr/>
        </p:nvSpPr>
        <p:spPr>
          <a:xfrm>
            <a:off x="6675120" y="4507920"/>
            <a:ext cx="4617360" cy="749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100" b="0" u="none" strike="noStrike">
                <a:solidFill>
                  <a:srgbClr val="202833"/>
                </a:solidFill>
                <a:effectLst/>
                <a:uFillTx/>
                <a:latin typeface="Aptos"/>
              </a:rPr>
              <a:t>Plan para insolvencia recuperable; exoneración cuando el saldo sea imposible.</a:t>
            </a:r>
            <a:endParaRPr lang="es-AR" sz="1100" b="0" u="none" strike="noStrike">
              <a:solidFill>
                <a:srgbClr val="000000"/>
              </a:solidFill>
              <a:effectLst/>
              <a:uFillTx/>
              <a:latin typeface="Arial"/>
            </a:endParaRPr>
          </a:p>
        </p:txBody>
      </p:sp>
      <p:sp>
        <p:nvSpPr>
          <p:cNvPr id="321" name="PlaceHolder 1"/>
          <p:cNvSpPr>
            <a:spLocks noGrp="1"/>
          </p:cNvSpPr>
          <p:nvPr>
            <p:ph type="sldNum" idx="15"/>
          </p:nvPr>
        </p:nvSpPr>
        <p:spPr>
          <a:xfrm>
            <a:off x="11109960" y="6492240"/>
            <a:ext cx="456840" cy="200880"/>
          </a:xfrm>
          <a:prstGeom prst="rect">
            <a:avLst/>
          </a:prstGeom>
          <a:noFill/>
          <a:ln w="0">
            <a:noFill/>
          </a:ln>
        </p:spPr>
        <p:txBody>
          <a:bodyPr lIns="0" tIns="0" rIns="0" bIns="0" anchor="t">
            <a:noAutofit/>
          </a:bodyPr>
          <a:lstStyle>
            <a:lvl1pPr indent="0" algn="r" defTabSz="914400">
              <a:lnSpc>
                <a:spcPct val="100000"/>
              </a:lnSpc>
              <a:buNone/>
              <a:defRPr lang="en-US" sz="750" b="0" u="none" strike="noStrike">
                <a:solidFill>
                  <a:srgbClr val="6E7681"/>
                </a:solidFill>
                <a:effectLst/>
                <a:uFillTx/>
                <a:latin typeface="Aptos"/>
                <a:ea typeface="Aptos"/>
              </a:defRPr>
            </a:lvl1pPr>
          </a:lstStyle>
          <a:p>
            <a:pPr indent="0" algn="r" defTabSz="914400">
              <a:lnSpc>
                <a:spcPct val="100000"/>
              </a:lnSpc>
              <a:buNone/>
            </a:pPr>
            <a:fld id="{C3E1A987-A4CA-4A8C-841C-A2572648FFB4}" type="slidenum">
              <a:rPr lang="en-US" sz="750" b="0" u="none" strike="noStrike">
                <a:solidFill>
                  <a:srgbClr val="6E7681"/>
                </a:solidFill>
                <a:effectLst/>
                <a:uFillTx/>
                <a:latin typeface="Aptos"/>
                <a:ea typeface="Aptos"/>
              </a:rPr>
              <a:t>12</a:t>
            </a:fld>
            <a:endParaRPr lang="es-AR" sz="750" b="0" u="none" strike="noStrike">
              <a:solidFill>
                <a:srgbClr val="000000"/>
              </a:solidFill>
              <a:effectLst/>
              <a:uFillTx/>
              <a:latin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 name="Text 0"/>
          <p:cNvSpPr/>
          <p:nvPr/>
        </p:nvSpPr>
        <p:spPr>
          <a:xfrm>
            <a:off x="640080" y="320040"/>
            <a:ext cx="3382920" cy="200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00" b="1" u="none" strike="noStrike" spc="119">
                <a:solidFill>
                  <a:srgbClr val="B58A4A"/>
                </a:solidFill>
                <a:effectLst/>
                <a:uFillTx/>
                <a:latin typeface="Aptos"/>
                <a:ea typeface="Aptos"/>
              </a:rPr>
              <a:t>PROPUESTA</a:t>
            </a:r>
            <a:endParaRPr lang="es-AR" sz="800" b="0" u="none" strike="noStrike">
              <a:solidFill>
                <a:srgbClr val="000000"/>
              </a:solidFill>
              <a:effectLst/>
              <a:uFillTx/>
              <a:latin typeface="Arial"/>
            </a:endParaRPr>
          </a:p>
        </p:txBody>
      </p:sp>
      <p:sp>
        <p:nvSpPr>
          <p:cNvPr id="323" name="Text 1"/>
          <p:cNvSpPr/>
          <p:nvPr/>
        </p:nvSpPr>
        <p:spPr>
          <a:xfrm>
            <a:off x="640080" y="567000"/>
            <a:ext cx="10881000" cy="5940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2600" b="1" u="none" strike="noStrike">
                <a:solidFill>
                  <a:srgbClr val="17324D"/>
                </a:solidFill>
                <a:effectLst/>
                <a:uFillTx/>
                <a:latin typeface="Aptos Display"/>
                <a:ea typeface="Aptos Display"/>
              </a:rPr>
              <a:t>Un posible “pequeño concurso” argentino</a:t>
            </a:r>
            <a:endParaRPr lang="es-AR" sz="2600" b="0" u="none" strike="noStrike">
              <a:solidFill>
                <a:srgbClr val="000000"/>
              </a:solidFill>
              <a:effectLst/>
              <a:uFillTx/>
              <a:latin typeface="Arial"/>
            </a:endParaRPr>
          </a:p>
        </p:txBody>
      </p:sp>
      <p:sp>
        <p:nvSpPr>
          <p:cNvPr id="324" name="Text 2"/>
          <p:cNvSpPr/>
          <p:nvPr/>
        </p:nvSpPr>
        <p:spPr>
          <a:xfrm>
            <a:off x="685800" y="1207080"/>
            <a:ext cx="6674760" cy="411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700" b="1" u="none" strike="noStrike">
                <a:solidFill>
                  <a:srgbClr val="17324D"/>
                </a:solidFill>
                <a:effectLst/>
                <a:uFillTx/>
                <a:latin typeface="Aptos"/>
              </a:rPr>
              <a:t>Judicial · abreviado · digital · centrado en la buena fe</a:t>
            </a:r>
            <a:endParaRPr lang="es-AR" sz="1700" b="0" u="none" strike="noStrike">
              <a:solidFill>
                <a:srgbClr val="000000"/>
              </a:solidFill>
              <a:effectLst/>
              <a:uFillTx/>
              <a:latin typeface="Arial"/>
            </a:endParaRPr>
          </a:p>
        </p:txBody>
      </p:sp>
      <p:sp>
        <p:nvSpPr>
          <p:cNvPr id="325" name="Shape 3"/>
          <p:cNvSpPr/>
          <p:nvPr/>
        </p:nvSpPr>
        <p:spPr>
          <a:xfrm>
            <a:off x="530280" y="1874520"/>
            <a:ext cx="1965600" cy="1627200"/>
          </a:xfrm>
          <a:prstGeom prst="roundRect">
            <a:avLst>
              <a:gd name="adj" fmla="val 4494"/>
            </a:avLst>
          </a:prstGeom>
          <a:solidFill>
            <a:srgbClr val="FFFFFF"/>
          </a:solidFill>
          <a:ln w="12700">
            <a:solidFill>
              <a:srgbClr val="D7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326" name="Text 4"/>
          <p:cNvSpPr/>
          <p:nvPr/>
        </p:nvSpPr>
        <p:spPr>
          <a:xfrm>
            <a:off x="658440" y="2130480"/>
            <a:ext cx="1709640" cy="3470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1250" b="1" u="none" strike="noStrike">
                <a:solidFill>
                  <a:srgbClr val="17324D"/>
                </a:solidFill>
                <a:effectLst/>
                <a:uFillTx/>
                <a:latin typeface="Aptos"/>
              </a:rPr>
              <a:t>Formulario judicial</a:t>
            </a:r>
            <a:endParaRPr lang="es-AR" sz="1250" b="0" u="none" strike="noStrike">
              <a:solidFill>
                <a:srgbClr val="000000"/>
              </a:solidFill>
              <a:effectLst/>
              <a:uFillTx/>
              <a:latin typeface="Arial"/>
            </a:endParaRPr>
          </a:p>
        </p:txBody>
      </p:sp>
      <p:sp>
        <p:nvSpPr>
          <p:cNvPr id="327" name="Text 5"/>
          <p:cNvSpPr/>
          <p:nvPr/>
        </p:nvSpPr>
        <p:spPr>
          <a:xfrm>
            <a:off x="676800" y="2724840"/>
            <a:ext cx="1672920" cy="456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970" b="0" u="none" strike="noStrike">
                <a:solidFill>
                  <a:srgbClr val="202833"/>
                </a:solidFill>
                <a:effectLst/>
                <a:uFillTx/>
                <a:latin typeface="Aptos"/>
              </a:rPr>
              <a:t>Ingresos · activos · familia · todas las deudas</a:t>
            </a:r>
            <a:endParaRPr lang="es-AR" sz="970" b="0" u="none" strike="noStrike">
              <a:solidFill>
                <a:srgbClr val="000000"/>
              </a:solidFill>
              <a:effectLst/>
              <a:uFillTx/>
              <a:latin typeface="Arial"/>
            </a:endParaRPr>
          </a:p>
        </p:txBody>
      </p:sp>
      <p:sp>
        <p:nvSpPr>
          <p:cNvPr id="328" name="Shape 6"/>
          <p:cNvSpPr/>
          <p:nvPr/>
        </p:nvSpPr>
        <p:spPr>
          <a:xfrm>
            <a:off x="2541960" y="2441520"/>
            <a:ext cx="273960" cy="319680"/>
          </a:xfrm>
          <a:prstGeom prst="chevron">
            <a:avLst>
              <a:gd name="adj" fmla="val 50000"/>
            </a:avLst>
          </a:prstGeom>
          <a:solidFill>
            <a:srgbClr val="B9C5CC"/>
          </a:solidFill>
          <a:ln w="12700">
            <a:solidFill>
              <a:srgbClr val="B9C5CC"/>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329" name="Shape 7"/>
          <p:cNvSpPr/>
          <p:nvPr/>
        </p:nvSpPr>
        <p:spPr>
          <a:xfrm>
            <a:off x="2853000" y="1874520"/>
            <a:ext cx="1965600" cy="1627200"/>
          </a:xfrm>
          <a:prstGeom prst="roundRect">
            <a:avLst>
              <a:gd name="adj" fmla="val 4494"/>
            </a:avLst>
          </a:prstGeom>
          <a:solidFill>
            <a:srgbClr val="FFFFFF"/>
          </a:solidFill>
          <a:ln w="12700">
            <a:solidFill>
              <a:srgbClr val="D7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330" name="Text 8"/>
          <p:cNvSpPr/>
          <p:nvPr/>
        </p:nvSpPr>
        <p:spPr>
          <a:xfrm>
            <a:off x="2980800" y="2130480"/>
            <a:ext cx="1709640" cy="3470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1250" b="1" u="none" strike="noStrike">
                <a:solidFill>
                  <a:srgbClr val="17324D"/>
                </a:solidFill>
                <a:effectLst/>
                <a:uFillTx/>
                <a:latin typeface="Aptos"/>
              </a:rPr>
              <a:t>Admisión</a:t>
            </a:r>
            <a:endParaRPr lang="es-AR" sz="1250" b="0" u="none" strike="noStrike">
              <a:solidFill>
                <a:srgbClr val="000000"/>
              </a:solidFill>
              <a:effectLst/>
              <a:uFillTx/>
              <a:latin typeface="Arial"/>
            </a:endParaRPr>
          </a:p>
        </p:txBody>
      </p:sp>
      <p:sp>
        <p:nvSpPr>
          <p:cNvPr id="331" name="Text 9"/>
          <p:cNvSpPr/>
          <p:nvPr/>
        </p:nvSpPr>
        <p:spPr>
          <a:xfrm>
            <a:off x="2999160" y="2724840"/>
            <a:ext cx="1672920" cy="456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970" b="0" u="none" strike="noStrike">
                <a:solidFill>
                  <a:srgbClr val="202833"/>
                </a:solidFill>
                <a:effectLst/>
                <a:uFillTx/>
                <a:latin typeface="Aptos"/>
              </a:rPr>
              <a:t>Suspensión de ejecuciones sobre deudas declaradas</a:t>
            </a:r>
            <a:endParaRPr lang="es-AR" sz="970" b="0" u="none" strike="noStrike">
              <a:solidFill>
                <a:srgbClr val="000000"/>
              </a:solidFill>
              <a:effectLst/>
              <a:uFillTx/>
              <a:latin typeface="Arial"/>
            </a:endParaRPr>
          </a:p>
        </p:txBody>
      </p:sp>
      <p:sp>
        <p:nvSpPr>
          <p:cNvPr id="332" name="Shape 10"/>
          <p:cNvSpPr/>
          <p:nvPr/>
        </p:nvSpPr>
        <p:spPr>
          <a:xfrm>
            <a:off x="4864680" y="2441520"/>
            <a:ext cx="273960" cy="319680"/>
          </a:xfrm>
          <a:prstGeom prst="chevron">
            <a:avLst>
              <a:gd name="adj" fmla="val 50000"/>
            </a:avLst>
          </a:prstGeom>
          <a:solidFill>
            <a:srgbClr val="B9C5CC"/>
          </a:solidFill>
          <a:ln w="12700">
            <a:solidFill>
              <a:srgbClr val="B9C5CC"/>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333" name="Shape 11"/>
          <p:cNvSpPr/>
          <p:nvPr/>
        </p:nvSpPr>
        <p:spPr>
          <a:xfrm>
            <a:off x="5175360" y="1874520"/>
            <a:ext cx="1965600" cy="1627200"/>
          </a:xfrm>
          <a:prstGeom prst="roundRect">
            <a:avLst>
              <a:gd name="adj" fmla="val 4494"/>
            </a:avLst>
          </a:prstGeom>
          <a:solidFill>
            <a:srgbClr val="FFFFFF"/>
          </a:solidFill>
          <a:ln w="12700">
            <a:solidFill>
              <a:srgbClr val="D7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334" name="Text 12"/>
          <p:cNvSpPr/>
          <p:nvPr/>
        </p:nvSpPr>
        <p:spPr>
          <a:xfrm>
            <a:off x="5303520" y="2130480"/>
            <a:ext cx="1709640" cy="3470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1250" b="1" u="none" strike="noStrike">
                <a:solidFill>
                  <a:srgbClr val="17324D"/>
                </a:solidFill>
                <a:effectLst/>
                <a:uFillTx/>
                <a:latin typeface="Aptos"/>
              </a:rPr>
              <a:t>Capacidad de pago</a:t>
            </a:r>
            <a:endParaRPr lang="es-AR" sz="1250" b="0" u="none" strike="noStrike">
              <a:solidFill>
                <a:srgbClr val="000000"/>
              </a:solidFill>
              <a:effectLst/>
              <a:uFillTx/>
              <a:latin typeface="Arial"/>
            </a:endParaRPr>
          </a:p>
        </p:txBody>
      </p:sp>
      <p:sp>
        <p:nvSpPr>
          <p:cNvPr id="335" name="Text 13"/>
          <p:cNvSpPr/>
          <p:nvPr/>
        </p:nvSpPr>
        <p:spPr>
          <a:xfrm>
            <a:off x="5321880" y="2724840"/>
            <a:ext cx="1672920" cy="456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970" b="0" u="none" strike="noStrike">
                <a:solidFill>
                  <a:srgbClr val="202833"/>
                </a:solidFill>
                <a:effectLst/>
                <a:uFillTx/>
                <a:latin typeface="Aptos"/>
              </a:rPr>
              <a:t>Reserva de un mínimo vital</a:t>
            </a:r>
            <a:endParaRPr lang="es-AR" sz="970" b="0" u="none" strike="noStrike">
              <a:solidFill>
                <a:srgbClr val="000000"/>
              </a:solidFill>
              <a:effectLst/>
              <a:uFillTx/>
              <a:latin typeface="Arial"/>
            </a:endParaRPr>
          </a:p>
        </p:txBody>
      </p:sp>
      <p:sp>
        <p:nvSpPr>
          <p:cNvPr id="336" name="Shape 14"/>
          <p:cNvSpPr/>
          <p:nvPr/>
        </p:nvSpPr>
        <p:spPr>
          <a:xfrm>
            <a:off x="7187040" y="2441520"/>
            <a:ext cx="273960" cy="319680"/>
          </a:xfrm>
          <a:prstGeom prst="chevron">
            <a:avLst>
              <a:gd name="adj" fmla="val 50000"/>
            </a:avLst>
          </a:prstGeom>
          <a:solidFill>
            <a:srgbClr val="B9C5CC"/>
          </a:solidFill>
          <a:ln w="12700">
            <a:solidFill>
              <a:srgbClr val="B9C5CC"/>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337" name="Shape 15"/>
          <p:cNvSpPr/>
          <p:nvPr/>
        </p:nvSpPr>
        <p:spPr>
          <a:xfrm>
            <a:off x="7498080" y="1874520"/>
            <a:ext cx="1965600" cy="1627200"/>
          </a:xfrm>
          <a:prstGeom prst="roundRect">
            <a:avLst>
              <a:gd name="adj" fmla="val 4494"/>
            </a:avLst>
          </a:prstGeom>
          <a:solidFill>
            <a:srgbClr val="FFFFFF"/>
          </a:solidFill>
          <a:ln w="12700">
            <a:solidFill>
              <a:srgbClr val="D7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338" name="Text 16"/>
          <p:cNvSpPr/>
          <p:nvPr/>
        </p:nvSpPr>
        <p:spPr>
          <a:xfrm>
            <a:off x="7626240" y="2130480"/>
            <a:ext cx="1709640" cy="3470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1250" b="1" u="none" strike="noStrike">
                <a:solidFill>
                  <a:srgbClr val="17324D"/>
                </a:solidFill>
                <a:effectLst/>
                <a:uFillTx/>
                <a:latin typeface="Aptos"/>
              </a:rPr>
              <a:t>Plan</a:t>
            </a:r>
            <a:endParaRPr lang="es-AR" sz="1250" b="0" u="none" strike="noStrike">
              <a:solidFill>
                <a:srgbClr val="000000"/>
              </a:solidFill>
              <a:effectLst/>
              <a:uFillTx/>
              <a:latin typeface="Arial"/>
            </a:endParaRPr>
          </a:p>
        </p:txBody>
      </p:sp>
      <p:sp>
        <p:nvSpPr>
          <p:cNvPr id="339" name="Text 17"/>
          <p:cNvSpPr/>
          <p:nvPr/>
        </p:nvSpPr>
        <p:spPr>
          <a:xfrm>
            <a:off x="7644240" y="2724840"/>
            <a:ext cx="1672920" cy="456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970" b="0" u="none" strike="noStrike">
                <a:solidFill>
                  <a:srgbClr val="202833"/>
                </a:solidFill>
                <a:effectLst/>
                <a:uFillTx/>
                <a:latin typeface="Aptos"/>
              </a:rPr>
              <a:t>Quitas · esperas · reducción de intereses</a:t>
            </a:r>
            <a:endParaRPr lang="es-AR" sz="970" b="0" u="none" strike="noStrike">
              <a:solidFill>
                <a:srgbClr val="000000"/>
              </a:solidFill>
              <a:effectLst/>
              <a:uFillTx/>
              <a:latin typeface="Arial"/>
            </a:endParaRPr>
          </a:p>
        </p:txBody>
      </p:sp>
      <p:sp>
        <p:nvSpPr>
          <p:cNvPr id="340" name="Shape 18"/>
          <p:cNvSpPr/>
          <p:nvPr/>
        </p:nvSpPr>
        <p:spPr>
          <a:xfrm>
            <a:off x="9509760" y="2441520"/>
            <a:ext cx="273960" cy="319680"/>
          </a:xfrm>
          <a:prstGeom prst="chevron">
            <a:avLst>
              <a:gd name="adj" fmla="val 50000"/>
            </a:avLst>
          </a:prstGeom>
          <a:solidFill>
            <a:srgbClr val="B9C5CC"/>
          </a:solidFill>
          <a:ln w="12700">
            <a:solidFill>
              <a:srgbClr val="B9C5CC"/>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341" name="Shape 19"/>
          <p:cNvSpPr/>
          <p:nvPr/>
        </p:nvSpPr>
        <p:spPr>
          <a:xfrm>
            <a:off x="9820800" y="1874520"/>
            <a:ext cx="1965600" cy="1627200"/>
          </a:xfrm>
          <a:prstGeom prst="roundRect">
            <a:avLst>
              <a:gd name="adj" fmla="val 4494"/>
            </a:avLst>
          </a:prstGeom>
          <a:solidFill>
            <a:srgbClr val="F5EEE7"/>
          </a:solidFill>
          <a:ln w="12700">
            <a:solidFill>
              <a:srgbClr val="B58A4A"/>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342" name="Text 20"/>
          <p:cNvSpPr/>
          <p:nvPr/>
        </p:nvSpPr>
        <p:spPr>
          <a:xfrm>
            <a:off x="9948600" y="2130480"/>
            <a:ext cx="1709640" cy="3470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1250" b="1" u="none" strike="noStrike">
                <a:solidFill>
                  <a:srgbClr val="17324D"/>
                </a:solidFill>
                <a:effectLst/>
                <a:uFillTx/>
                <a:latin typeface="Aptos"/>
              </a:rPr>
              <a:t>Exoneración</a:t>
            </a:r>
            <a:endParaRPr lang="es-AR" sz="1250" b="0" u="none" strike="noStrike">
              <a:solidFill>
                <a:srgbClr val="000000"/>
              </a:solidFill>
              <a:effectLst/>
              <a:uFillTx/>
              <a:latin typeface="Arial"/>
            </a:endParaRPr>
          </a:p>
        </p:txBody>
      </p:sp>
      <p:sp>
        <p:nvSpPr>
          <p:cNvPr id="343" name="Text 21"/>
          <p:cNvSpPr/>
          <p:nvPr/>
        </p:nvSpPr>
        <p:spPr>
          <a:xfrm>
            <a:off x="9966960" y="2724840"/>
            <a:ext cx="1672920" cy="456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970" b="0" u="none" strike="noStrike">
                <a:solidFill>
                  <a:srgbClr val="202833"/>
                </a:solidFill>
                <a:effectLst/>
                <a:uFillTx/>
                <a:latin typeface="Aptos"/>
              </a:rPr>
              <a:t>Saldo remanente cuando sea legalmente procedente</a:t>
            </a:r>
            <a:endParaRPr lang="es-AR" sz="970" b="0" u="none" strike="noStrike">
              <a:solidFill>
                <a:srgbClr val="000000"/>
              </a:solidFill>
              <a:effectLst/>
              <a:uFillTx/>
              <a:latin typeface="Arial"/>
            </a:endParaRPr>
          </a:p>
        </p:txBody>
      </p:sp>
      <p:sp>
        <p:nvSpPr>
          <p:cNvPr id="344" name="Shape 22"/>
          <p:cNvSpPr/>
          <p:nvPr/>
        </p:nvSpPr>
        <p:spPr>
          <a:xfrm>
            <a:off x="777240" y="4069080"/>
            <a:ext cx="10652400" cy="1325520"/>
          </a:xfrm>
          <a:prstGeom prst="roundRect">
            <a:avLst>
              <a:gd name="adj" fmla="val 5517"/>
            </a:avLst>
          </a:prstGeom>
          <a:solidFill>
            <a:srgbClr val="17324D"/>
          </a:solidFill>
          <a:ln w="12700">
            <a:solidFill>
              <a:srgbClr val="17324D"/>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FFFFFF"/>
              </a:solidFill>
              <a:effectLst/>
              <a:uFillTx/>
              <a:latin typeface="Arial"/>
            </a:endParaRPr>
          </a:p>
        </p:txBody>
      </p:sp>
      <p:sp>
        <p:nvSpPr>
          <p:cNvPr id="345" name="Text 23"/>
          <p:cNvSpPr/>
          <p:nvPr/>
        </p:nvSpPr>
        <p:spPr>
          <a:xfrm>
            <a:off x="1051560" y="4325040"/>
            <a:ext cx="237708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200" b="1" u="none" strike="noStrike">
                <a:solidFill>
                  <a:srgbClr val="EACD9D"/>
                </a:solidFill>
                <a:effectLst/>
                <a:uFillTx/>
                <a:latin typeface="Aptos"/>
              </a:rPr>
              <a:t>REGLA DE TRANSPARENCIA</a:t>
            </a:r>
            <a:endParaRPr lang="es-AR" sz="1200" b="0" u="none" strike="noStrike">
              <a:solidFill>
                <a:srgbClr val="000000"/>
              </a:solidFill>
              <a:effectLst/>
              <a:uFillTx/>
              <a:latin typeface="Arial"/>
            </a:endParaRPr>
          </a:p>
        </p:txBody>
      </p:sp>
      <p:sp>
        <p:nvSpPr>
          <p:cNvPr id="346" name="Text 24"/>
          <p:cNvSpPr/>
          <p:nvPr/>
        </p:nvSpPr>
        <p:spPr>
          <a:xfrm>
            <a:off x="3246120" y="4242960"/>
            <a:ext cx="7726320" cy="5940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400" b="1" u="none" strike="noStrike">
                <a:solidFill>
                  <a:srgbClr val="FFFFFF"/>
                </a:solidFill>
                <a:effectLst/>
                <a:uFillTx/>
                <a:latin typeface="Aptos"/>
              </a:rPr>
              <a:t>Solo las deudas informadas por el consumidor reciben los efectos protectores del pequeño concurso. La deuda omitida queda fuera y puede cobrarse individualmente.</a:t>
            </a:r>
            <a:endParaRPr lang="es-AR" sz="1400" b="0" u="none" strike="noStrike">
              <a:solidFill>
                <a:srgbClr val="000000"/>
              </a:solidFill>
              <a:effectLst/>
              <a:uFillTx/>
              <a:latin typeface="Arial"/>
            </a:endParaRPr>
          </a:p>
        </p:txBody>
      </p:sp>
      <p:sp>
        <p:nvSpPr>
          <p:cNvPr id="347" name="Text 25"/>
          <p:cNvSpPr/>
          <p:nvPr/>
        </p:nvSpPr>
        <p:spPr>
          <a:xfrm>
            <a:off x="3246120" y="4937760"/>
            <a:ext cx="4754520" cy="237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50" b="0" i="1" u="none" strike="noStrike">
                <a:solidFill>
                  <a:srgbClr val="D7E1E8"/>
                </a:solidFill>
                <a:effectLst/>
                <a:uFillTx/>
                <a:latin typeface="Aptos"/>
              </a:rPr>
              <a:t>Transparencia a cambio de protección.</a:t>
            </a:r>
            <a:endParaRPr lang="es-AR" sz="1150" b="0" u="none" strike="noStrike">
              <a:solidFill>
                <a:srgbClr val="000000"/>
              </a:solidFill>
              <a:effectLst/>
              <a:uFillTx/>
              <a:latin typeface="Arial"/>
            </a:endParaRPr>
          </a:p>
        </p:txBody>
      </p:sp>
      <p:sp>
        <p:nvSpPr>
          <p:cNvPr id="348" name="PlaceHolder 1"/>
          <p:cNvSpPr>
            <a:spLocks noGrp="1"/>
          </p:cNvSpPr>
          <p:nvPr>
            <p:ph type="sldNum" idx="16"/>
          </p:nvPr>
        </p:nvSpPr>
        <p:spPr>
          <a:xfrm>
            <a:off x="11109960" y="6492240"/>
            <a:ext cx="456840" cy="200880"/>
          </a:xfrm>
          <a:prstGeom prst="rect">
            <a:avLst/>
          </a:prstGeom>
          <a:noFill/>
          <a:ln w="0">
            <a:noFill/>
          </a:ln>
        </p:spPr>
        <p:txBody>
          <a:bodyPr lIns="0" tIns="0" rIns="0" bIns="0" anchor="t">
            <a:noAutofit/>
          </a:bodyPr>
          <a:lstStyle>
            <a:lvl1pPr indent="0" algn="r" defTabSz="914400">
              <a:lnSpc>
                <a:spcPct val="100000"/>
              </a:lnSpc>
              <a:buNone/>
              <a:defRPr lang="en-US" sz="750" b="0" u="none" strike="noStrike">
                <a:solidFill>
                  <a:srgbClr val="6E7681"/>
                </a:solidFill>
                <a:effectLst/>
                <a:uFillTx/>
                <a:latin typeface="Aptos"/>
                <a:ea typeface="Aptos"/>
              </a:defRPr>
            </a:lvl1pPr>
          </a:lstStyle>
          <a:p>
            <a:pPr indent="0" algn="r" defTabSz="914400">
              <a:lnSpc>
                <a:spcPct val="100000"/>
              </a:lnSpc>
              <a:buNone/>
            </a:pPr>
            <a:fld id="{D2EFB277-DBDF-4EDC-8DA5-7BED0D71F5FE}" type="slidenum">
              <a:rPr lang="en-US" sz="750" b="0" u="none" strike="noStrike">
                <a:solidFill>
                  <a:srgbClr val="6E7681"/>
                </a:solidFill>
                <a:effectLst/>
                <a:uFillTx/>
                <a:latin typeface="Aptos"/>
                <a:ea typeface="Aptos"/>
              </a:rPr>
              <a:t>13</a:t>
            </a:fld>
            <a:endParaRPr lang="es-AR" sz="750" b="0" u="none" strike="noStrike">
              <a:solidFill>
                <a:srgbClr val="000000"/>
              </a:solidFill>
              <a:effectLst/>
              <a:uFillTx/>
              <a:latin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 name="Text 0"/>
          <p:cNvSpPr/>
          <p:nvPr/>
        </p:nvSpPr>
        <p:spPr>
          <a:xfrm>
            <a:off x="640080" y="320040"/>
            <a:ext cx="3382920" cy="200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00" b="1" u="none" strike="noStrike" spc="119">
                <a:solidFill>
                  <a:srgbClr val="B58A4A"/>
                </a:solidFill>
                <a:effectLst/>
                <a:uFillTx/>
                <a:latin typeface="Aptos"/>
                <a:ea typeface="Aptos"/>
              </a:rPr>
              <a:t>CIERRE</a:t>
            </a:r>
            <a:endParaRPr lang="es-AR" sz="800" b="0" u="none" strike="noStrike">
              <a:solidFill>
                <a:srgbClr val="000000"/>
              </a:solidFill>
              <a:effectLst/>
              <a:uFillTx/>
              <a:latin typeface="Arial"/>
            </a:endParaRPr>
          </a:p>
        </p:txBody>
      </p:sp>
      <p:sp>
        <p:nvSpPr>
          <p:cNvPr id="350" name="Text 1"/>
          <p:cNvSpPr/>
          <p:nvPr/>
        </p:nvSpPr>
        <p:spPr>
          <a:xfrm>
            <a:off x="640080" y="567000"/>
            <a:ext cx="10881000" cy="5940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2600" b="1" u="none" strike="noStrike">
                <a:solidFill>
                  <a:srgbClr val="17324D"/>
                </a:solidFill>
                <a:effectLst/>
                <a:uFillTx/>
                <a:latin typeface="Aptos Display"/>
                <a:ea typeface="Aptos Display"/>
              </a:rPr>
              <a:t>La segunda oportunidad no es un derecho a no pagar</a:t>
            </a:r>
            <a:endParaRPr lang="es-AR" sz="2600" b="0" u="none" strike="noStrike">
              <a:solidFill>
                <a:srgbClr val="000000"/>
              </a:solidFill>
              <a:effectLst/>
              <a:uFillTx/>
              <a:latin typeface="Arial"/>
            </a:endParaRPr>
          </a:p>
        </p:txBody>
      </p:sp>
      <p:sp>
        <p:nvSpPr>
          <p:cNvPr id="351" name="Shape 2"/>
          <p:cNvSpPr/>
          <p:nvPr/>
        </p:nvSpPr>
        <p:spPr>
          <a:xfrm>
            <a:off x="914400" y="1417320"/>
            <a:ext cx="10378080" cy="1142640"/>
          </a:xfrm>
          <a:prstGeom prst="roundRect">
            <a:avLst>
              <a:gd name="adj" fmla="val 6400"/>
            </a:avLst>
          </a:prstGeom>
          <a:solidFill>
            <a:srgbClr val="EEF2F4"/>
          </a:solidFill>
          <a:ln w="12700">
            <a:solidFill>
              <a:srgbClr val="D6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352" name="Text 3"/>
          <p:cNvSpPr/>
          <p:nvPr/>
        </p:nvSpPr>
        <p:spPr>
          <a:xfrm>
            <a:off x="1143000" y="1490400"/>
            <a:ext cx="347040" cy="456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3000" b="0" u="none" strike="noStrike">
                <a:solidFill>
                  <a:srgbClr val="B58A4A"/>
                </a:solidFill>
                <a:effectLst/>
                <a:uFillTx/>
                <a:latin typeface="Georgia"/>
                <a:ea typeface="Georgia"/>
              </a:rPr>
              <a:t>“</a:t>
            </a:r>
            <a:endParaRPr lang="es-AR" sz="3000" b="0" u="none" strike="noStrike">
              <a:solidFill>
                <a:srgbClr val="000000"/>
              </a:solidFill>
              <a:effectLst/>
              <a:uFillTx/>
              <a:latin typeface="Arial"/>
            </a:endParaRPr>
          </a:p>
        </p:txBody>
      </p:sp>
      <p:sp>
        <p:nvSpPr>
          <p:cNvPr id="353" name="Text 4"/>
          <p:cNvSpPr/>
          <p:nvPr/>
        </p:nvSpPr>
        <p:spPr>
          <a:xfrm>
            <a:off x="1554480" y="1654920"/>
            <a:ext cx="9463680" cy="731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600" b="1" u="none" strike="noStrike">
                <a:solidFill>
                  <a:srgbClr val="17324D"/>
                </a:solidFill>
                <a:effectLst/>
                <a:uFillTx/>
                <a:latin typeface="Aptos"/>
              </a:rPr>
              <a:t>Es un procedimiento para cobrar ordenadamente lo que puede pagarse y cerrar jurídicamente lo que objetivamente no puede satisfacerse.</a:t>
            </a:r>
            <a:endParaRPr lang="es-AR" sz="1600" b="0" u="none" strike="noStrike">
              <a:solidFill>
                <a:srgbClr val="000000"/>
              </a:solidFill>
              <a:effectLst/>
              <a:uFillTx/>
              <a:latin typeface="Arial"/>
            </a:endParaRPr>
          </a:p>
        </p:txBody>
      </p:sp>
      <p:sp>
        <p:nvSpPr>
          <p:cNvPr id="354" name="Shape 5"/>
          <p:cNvSpPr/>
          <p:nvPr/>
        </p:nvSpPr>
        <p:spPr>
          <a:xfrm>
            <a:off x="731520" y="3063240"/>
            <a:ext cx="3382920" cy="1554120"/>
          </a:xfrm>
          <a:prstGeom prst="roundRect">
            <a:avLst>
              <a:gd name="adj" fmla="val 4706"/>
            </a:avLst>
          </a:prstGeom>
          <a:solidFill>
            <a:srgbClr val="FFFFFF"/>
          </a:solidFill>
          <a:ln w="12700">
            <a:solidFill>
              <a:srgbClr val="D8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355" name="Text 6"/>
          <p:cNvSpPr/>
          <p:nvPr/>
        </p:nvSpPr>
        <p:spPr>
          <a:xfrm>
            <a:off x="960120" y="3346560"/>
            <a:ext cx="2925720" cy="310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500" b="1" u="none" strike="noStrike">
                <a:solidFill>
                  <a:srgbClr val="17324D"/>
                </a:solidFill>
                <a:effectLst/>
                <a:uFillTx/>
                <a:latin typeface="Aptos"/>
              </a:rPr>
              <a:t>Para el acreedor</a:t>
            </a:r>
            <a:endParaRPr lang="es-AR" sz="1500" b="0" u="none" strike="noStrike">
              <a:solidFill>
                <a:srgbClr val="000000"/>
              </a:solidFill>
              <a:effectLst/>
              <a:uFillTx/>
              <a:latin typeface="Arial"/>
            </a:endParaRPr>
          </a:p>
        </p:txBody>
      </p:sp>
      <p:sp>
        <p:nvSpPr>
          <p:cNvPr id="356" name="Text 7"/>
          <p:cNvSpPr/>
          <p:nvPr/>
        </p:nvSpPr>
        <p:spPr>
          <a:xfrm>
            <a:off x="1051560" y="3886200"/>
            <a:ext cx="2742840" cy="438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1120" b="0" u="none" strike="noStrike">
                <a:solidFill>
                  <a:srgbClr val="202833"/>
                </a:solidFill>
                <a:effectLst/>
                <a:uFillTx/>
                <a:latin typeface="Aptos"/>
              </a:rPr>
              <a:t>Más previsibilidad y menos ejecuciones estériles.</a:t>
            </a:r>
            <a:endParaRPr lang="es-AR" sz="1120" b="0" u="none" strike="noStrike">
              <a:solidFill>
                <a:srgbClr val="000000"/>
              </a:solidFill>
              <a:effectLst/>
              <a:uFillTx/>
              <a:latin typeface="Arial"/>
            </a:endParaRPr>
          </a:p>
        </p:txBody>
      </p:sp>
      <p:sp>
        <p:nvSpPr>
          <p:cNvPr id="357" name="Shape 8"/>
          <p:cNvSpPr/>
          <p:nvPr/>
        </p:nvSpPr>
        <p:spPr>
          <a:xfrm>
            <a:off x="4526280" y="3063240"/>
            <a:ext cx="3382920" cy="1554120"/>
          </a:xfrm>
          <a:prstGeom prst="roundRect">
            <a:avLst>
              <a:gd name="adj" fmla="val 4706"/>
            </a:avLst>
          </a:prstGeom>
          <a:solidFill>
            <a:srgbClr val="FFFFFF"/>
          </a:solidFill>
          <a:ln w="12700">
            <a:solidFill>
              <a:srgbClr val="D8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358" name="Text 9"/>
          <p:cNvSpPr/>
          <p:nvPr/>
        </p:nvSpPr>
        <p:spPr>
          <a:xfrm>
            <a:off x="4754880" y="3346560"/>
            <a:ext cx="2925720" cy="310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500" b="1" u="none" strike="noStrike">
                <a:solidFill>
                  <a:srgbClr val="17324D"/>
                </a:solidFill>
                <a:effectLst/>
                <a:uFillTx/>
                <a:latin typeface="Aptos"/>
              </a:rPr>
              <a:t>Para el deudor</a:t>
            </a:r>
            <a:endParaRPr lang="es-AR" sz="1500" b="0" u="none" strike="noStrike">
              <a:solidFill>
                <a:srgbClr val="000000"/>
              </a:solidFill>
              <a:effectLst/>
              <a:uFillTx/>
              <a:latin typeface="Arial"/>
            </a:endParaRPr>
          </a:p>
        </p:txBody>
      </p:sp>
      <p:sp>
        <p:nvSpPr>
          <p:cNvPr id="359" name="Text 10"/>
          <p:cNvSpPr/>
          <p:nvPr/>
        </p:nvSpPr>
        <p:spPr>
          <a:xfrm>
            <a:off x="4846320" y="3886200"/>
            <a:ext cx="2742840" cy="438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1120" b="0" u="none" strike="noStrike">
                <a:solidFill>
                  <a:srgbClr val="202833"/>
                </a:solidFill>
                <a:effectLst/>
                <a:uFillTx/>
                <a:latin typeface="Aptos"/>
              </a:rPr>
              <a:t>Una vía institucional para salir de una insolvencia real.</a:t>
            </a:r>
            <a:endParaRPr lang="es-AR" sz="1120" b="0" u="none" strike="noStrike">
              <a:solidFill>
                <a:srgbClr val="000000"/>
              </a:solidFill>
              <a:effectLst/>
              <a:uFillTx/>
              <a:latin typeface="Arial"/>
            </a:endParaRPr>
          </a:p>
        </p:txBody>
      </p:sp>
      <p:sp>
        <p:nvSpPr>
          <p:cNvPr id="360" name="Shape 11"/>
          <p:cNvSpPr/>
          <p:nvPr/>
        </p:nvSpPr>
        <p:spPr>
          <a:xfrm>
            <a:off x="8321040" y="3063240"/>
            <a:ext cx="3382920" cy="1554120"/>
          </a:xfrm>
          <a:prstGeom prst="roundRect">
            <a:avLst>
              <a:gd name="adj" fmla="val 4706"/>
            </a:avLst>
          </a:prstGeom>
          <a:solidFill>
            <a:srgbClr val="FFFFFF"/>
          </a:solidFill>
          <a:ln w="12700">
            <a:solidFill>
              <a:srgbClr val="D8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361" name="Text 12"/>
          <p:cNvSpPr/>
          <p:nvPr/>
        </p:nvSpPr>
        <p:spPr>
          <a:xfrm>
            <a:off x="8549640" y="3346560"/>
            <a:ext cx="2925720" cy="310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500" b="1" u="none" strike="noStrike">
                <a:solidFill>
                  <a:srgbClr val="17324D"/>
                </a:solidFill>
                <a:effectLst/>
                <a:uFillTx/>
                <a:latin typeface="Aptos"/>
              </a:rPr>
              <a:t>Para el sistema</a:t>
            </a:r>
            <a:endParaRPr lang="es-AR" sz="1500" b="0" u="none" strike="noStrike">
              <a:solidFill>
                <a:srgbClr val="000000"/>
              </a:solidFill>
              <a:effectLst/>
              <a:uFillTx/>
              <a:latin typeface="Arial"/>
            </a:endParaRPr>
          </a:p>
        </p:txBody>
      </p:sp>
      <p:sp>
        <p:nvSpPr>
          <p:cNvPr id="362" name="Text 13"/>
          <p:cNvSpPr/>
          <p:nvPr/>
        </p:nvSpPr>
        <p:spPr>
          <a:xfrm>
            <a:off x="8641080" y="3886200"/>
            <a:ext cx="2742840" cy="438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1120" b="0" u="none" strike="noStrike">
                <a:solidFill>
                  <a:srgbClr val="202833"/>
                </a:solidFill>
                <a:effectLst/>
                <a:uFillTx/>
                <a:latin typeface="Aptos"/>
              </a:rPr>
              <a:t>Menos exclusión financiera y una respuesta jurídica proporcional.</a:t>
            </a:r>
            <a:endParaRPr lang="es-AR" sz="1120" b="0" u="none" strike="noStrike">
              <a:solidFill>
                <a:srgbClr val="000000"/>
              </a:solidFill>
              <a:effectLst/>
              <a:uFillTx/>
              <a:latin typeface="Arial"/>
            </a:endParaRPr>
          </a:p>
        </p:txBody>
      </p:sp>
      <p:sp>
        <p:nvSpPr>
          <p:cNvPr id="363" name="Text 14"/>
          <p:cNvSpPr/>
          <p:nvPr/>
        </p:nvSpPr>
        <p:spPr>
          <a:xfrm>
            <a:off x="1143000" y="5230440"/>
            <a:ext cx="987516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1600" b="1" u="none" strike="noStrike">
                <a:solidFill>
                  <a:srgbClr val="B58A4A"/>
                </a:solidFill>
                <a:effectLst/>
                <a:uFillTx/>
                <a:latin typeface="Aptos"/>
              </a:rPr>
              <a:t>El objetivo legislativo es distinguir entre quien no quiere pagar y quien objetivamente ya no puede hacerlo.</a:t>
            </a:r>
            <a:endParaRPr lang="es-AR" sz="1600" b="0" u="none" strike="noStrike">
              <a:solidFill>
                <a:srgbClr val="000000"/>
              </a:solidFill>
              <a:effectLst/>
              <a:uFillTx/>
              <a:latin typeface="Arial"/>
            </a:endParaRPr>
          </a:p>
        </p:txBody>
      </p:sp>
      <p:sp>
        <p:nvSpPr>
          <p:cNvPr id="364" name="PlaceHolder 1"/>
          <p:cNvSpPr>
            <a:spLocks noGrp="1"/>
          </p:cNvSpPr>
          <p:nvPr>
            <p:ph type="sldNum" idx="17"/>
          </p:nvPr>
        </p:nvSpPr>
        <p:spPr>
          <a:xfrm>
            <a:off x="11109960" y="6492240"/>
            <a:ext cx="456840" cy="200880"/>
          </a:xfrm>
          <a:prstGeom prst="rect">
            <a:avLst/>
          </a:prstGeom>
          <a:noFill/>
          <a:ln w="0">
            <a:noFill/>
          </a:ln>
        </p:spPr>
        <p:txBody>
          <a:bodyPr lIns="0" tIns="0" rIns="0" bIns="0" anchor="t">
            <a:noAutofit/>
          </a:bodyPr>
          <a:lstStyle>
            <a:lvl1pPr indent="0" algn="r" defTabSz="914400">
              <a:lnSpc>
                <a:spcPct val="100000"/>
              </a:lnSpc>
              <a:buNone/>
              <a:defRPr lang="en-US" sz="750" b="0" u="none" strike="noStrike">
                <a:solidFill>
                  <a:srgbClr val="6E7681"/>
                </a:solidFill>
                <a:effectLst/>
                <a:uFillTx/>
                <a:latin typeface="Aptos"/>
                <a:ea typeface="Aptos"/>
              </a:defRPr>
            </a:lvl1pPr>
          </a:lstStyle>
          <a:p>
            <a:pPr indent="0" algn="r" defTabSz="914400">
              <a:lnSpc>
                <a:spcPct val="100000"/>
              </a:lnSpc>
              <a:buNone/>
            </a:pPr>
            <a:fld id="{6F4338D3-A365-4D25-B4D8-7FA41D743687}" type="slidenum">
              <a:rPr lang="en-US" sz="750" b="0" u="none" strike="noStrike">
                <a:solidFill>
                  <a:srgbClr val="6E7681"/>
                </a:solidFill>
                <a:effectLst/>
                <a:uFillTx/>
                <a:latin typeface="Aptos"/>
                <a:ea typeface="Aptos"/>
              </a:rPr>
              <a:t>14</a:t>
            </a:fld>
            <a:endParaRPr lang="es-AR" sz="750" b="0" u="none" strike="noStrike">
              <a:solidFill>
                <a:srgbClr val="000000"/>
              </a:solidFill>
              <a:effectLst/>
              <a:uFillTx/>
              <a:latin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Text 0"/>
          <p:cNvSpPr/>
          <p:nvPr/>
        </p:nvSpPr>
        <p:spPr>
          <a:xfrm>
            <a:off x="640080" y="320040"/>
            <a:ext cx="3382920" cy="200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00" b="1" u="none" strike="noStrike" spc="119">
                <a:solidFill>
                  <a:srgbClr val="B58A4A"/>
                </a:solidFill>
                <a:effectLst/>
                <a:uFillTx/>
                <a:latin typeface="Aptos"/>
                <a:ea typeface="Aptos"/>
              </a:rPr>
              <a:t>REFERENCIA</a:t>
            </a:r>
            <a:endParaRPr lang="es-AR" sz="800" b="0" u="none" strike="noStrike">
              <a:solidFill>
                <a:srgbClr val="000000"/>
              </a:solidFill>
              <a:effectLst/>
              <a:uFillTx/>
              <a:latin typeface="Arial"/>
            </a:endParaRPr>
          </a:p>
        </p:txBody>
      </p:sp>
      <p:sp>
        <p:nvSpPr>
          <p:cNvPr id="366" name="Text 1"/>
          <p:cNvSpPr/>
          <p:nvPr/>
        </p:nvSpPr>
        <p:spPr>
          <a:xfrm>
            <a:off x="640080" y="567000"/>
            <a:ext cx="10881000" cy="5940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2600" b="1" u="none" strike="noStrike">
                <a:solidFill>
                  <a:srgbClr val="17324D"/>
                </a:solidFill>
                <a:effectLst/>
                <a:uFillTx/>
                <a:latin typeface="Aptos Display"/>
                <a:ea typeface="Aptos Display"/>
              </a:rPr>
              <a:t>Anexo: base normativa española</a:t>
            </a:r>
            <a:endParaRPr lang="es-AR" sz="2600" b="0" u="none" strike="noStrike">
              <a:solidFill>
                <a:srgbClr val="000000"/>
              </a:solidFill>
              <a:effectLst/>
              <a:uFillTx/>
              <a:latin typeface="Arial"/>
            </a:endParaRPr>
          </a:p>
        </p:txBody>
      </p:sp>
      <p:sp>
        <p:nvSpPr>
          <p:cNvPr id="367" name="Shape 2"/>
          <p:cNvSpPr/>
          <p:nvPr/>
        </p:nvSpPr>
        <p:spPr>
          <a:xfrm>
            <a:off x="822960" y="1563480"/>
            <a:ext cx="100080" cy="100080"/>
          </a:xfrm>
          <a:prstGeom prst="ellipse">
            <a:avLst/>
          </a:prstGeom>
          <a:solidFill>
            <a:srgbClr val="B58A4A"/>
          </a:solidFill>
          <a:ln w="12700">
            <a:solidFill>
              <a:srgbClr val="B58A4A"/>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es-AR" sz="1800" b="0" u="none" strike="noStrike">
              <a:solidFill>
                <a:srgbClr val="FFFFFF"/>
              </a:solidFill>
              <a:effectLst/>
              <a:uFillTx/>
              <a:latin typeface="Arial"/>
            </a:endParaRPr>
          </a:p>
        </p:txBody>
      </p:sp>
      <p:sp>
        <p:nvSpPr>
          <p:cNvPr id="368" name="Text 3"/>
          <p:cNvSpPr/>
          <p:nvPr/>
        </p:nvSpPr>
        <p:spPr>
          <a:xfrm>
            <a:off x="1033200" y="1417320"/>
            <a:ext cx="10396440" cy="599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400" b="0" u="none" strike="noStrike">
                <a:solidFill>
                  <a:srgbClr val="202833"/>
                </a:solidFill>
                <a:effectLst/>
                <a:uFillTx/>
                <a:latin typeface="Aptos"/>
              </a:rPr>
              <a:t>Ley 25/2015, de mecanismo de segunda oportunidad.</a:t>
            </a:r>
            <a:endParaRPr lang="es-AR" sz="1400" b="0" u="none" strike="noStrike">
              <a:solidFill>
                <a:srgbClr val="000000"/>
              </a:solidFill>
              <a:effectLst/>
              <a:uFillTx/>
              <a:latin typeface="Arial"/>
            </a:endParaRPr>
          </a:p>
        </p:txBody>
      </p:sp>
      <p:sp>
        <p:nvSpPr>
          <p:cNvPr id="369" name="Shape 4"/>
          <p:cNvSpPr/>
          <p:nvPr/>
        </p:nvSpPr>
        <p:spPr>
          <a:xfrm>
            <a:off x="822960" y="2190600"/>
            <a:ext cx="100080" cy="100080"/>
          </a:xfrm>
          <a:prstGeom prst="ellipse">
            <a:avLst/>
          </a:prstGeom>
          <a:solidFill>
            <a:srgbClr val="B58A4A"/>
          </a:solidFill>
          <a:ln w="12700">
            <a:solidFill>
              <a:srgbClr val="B58A4A"/>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es-AR" sz="1800" b="0" u="none" strike="noStrike">
              <a:solidFill>
                <a:srgbClr val="FFFFFF"/>
              </a:solidFill>
              <a:effectLst/>
              <a:uFillTx/>
              <a:latin typeface="Arial"/>
            </a:endParaRPr>
          </a:p>
        </p:txBody>
      </p:sp>
      <p:sp>
        <p:nvSpPr>
          <p:cNvPr id="370" name="Text 5"/>
          <p:cNvSpPr/>
          <p:nvPr/>
        </p:nvSpPr>
        <p:spPr>
          <a:xfrm>
            <a:off x="1033200" y="2044440"/>
            <a:ext cx="10396440" cy="599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400" b="0" u="none" strike="noStrike">
                <a:solidFill>
                  <a:srgbClr val="202833"/>
                </a:solidFill>
                <a:effectLst/>
                <a:uFillTx/>
                <a:latin typeface="Aptos"/>
              </a:rPr>
              <a:t>Real Decreto Legislativo 1/2020: Texto Refundido de la Ley Concursal.</a:t>
            </a:r>
            <a:endParaRPr lang="es-AR" sz="1400" b="0" u="none" strike="noStrike">
              <a:solidFill>
                <a:srgbClr val="000000"/>
              </a:solidFill>
              <a:effectLst/>
              <a:uFillTx/>
              <a:latin typeface="Arial"/>
            </a:endParaRPr>
          </a:p>
        </p:txBody>
      </p:sp>
      <p:sp>
        <p:nvSpPr>
          <p:cNvPr id="371" name="Shape 6"/>
          <p:cNvSpPr/>
          <p:nvPr/>
        </p:nvSpPr>
        <p:spPr>
          <a:xfrm>
            <a:off x="822960" y="2817720"/>
            <a:ext cx="100080" cy="100080"/>
          </a:xfrm>
          <a:prstGeom prst="ellipse">
            <a:avLst/>
          </a:prstGeom>
          <a:solidFill>
            <a:srgbClr val="B58A4A"/>
          </a:solidFill>
          <a:ln w="12700">
            <a:solidFill>
              <a:srgbClr val="B58A4A"/>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es-AR" sz="1800" b="0" u="none" strike="noStrike">
              <a:solidFill>
                <a:srgbClr val="FFFFFF"/>
              </a:solidFill>
              <a:effectLst/>
              <a:uFillTx/>
              <a:latin typeface="Arial"/>
            </a:endParaRPr>
          </a:p>
        </p:txBody>
      </p:sp>
      <p:sp>
        <p:nvSpPr>
          <p:cNvPr id="372" name="Text 7"/>
          <p:cNvSpPr/>
          <p:nvPr/>
        </p:nvSpPr>
        <p:spPr>
          <a:xfrm>
            <a:off x="1033200" y="2671200"/>
            <a:ext cx="10396440" cy="599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400" b="0" u="none" strike="noStrike">
                <a:solidFill>
                  <a:srgbClr val="202833"/>
                </a:solidFill>
                <a:effectLst/>
                <a:uFillTx/>
                <a:latin typeface="Aptos"/>
              </a:rPr>
              <a:t>Ley 16/2022: reforma concursal y transposición de la Directiva (UE) 2019/1023.</a:t>
            </a:r>
            <a:endParaRPr lang="es-AR" sz="1400" b="0" u="none" strike="noStrike">
              <a:solidFill>
                <a:srgbClr val="000000"/>
              </a:solidFill>
              <a:effectLst/>
              <a:uFillTx/>
              <a:latin typeface="Arial"/>
            </a:endParaRPr>
          </a:p>
        </p:txBody>
      </p:sp>
      <p:sp>
        <p:nvSpPr>
          <p:cNvPr id="373" name="Shape 8"/>
          <p:cNvSpPr/>
          <p:nvPr/>
        </p:nvSpPr>
        <p:spPr>
          <a:xfrm>
            <a:off x="822960" y="3444840"/>
            <a:ext cx="100080" cy="100080"/>
          </a:xfrm>
          <a:prstGeom prst="ellipse">
            <a:avLst/>
          </a:prstGeom>
          <a:solidFill>
            <a:srgbClr val="B58A4A"/>
          </a:solidFill>
          <a:ln w="12700">
            <a:solidFill>
              <a:srgbClr val="B58A4A"/>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es-AR" sz="1800" b="0" u="none" strike="noStrike">
              <a:solidFill>
                <a:srgbClr val="FFFFFF"/>
              </a:solidFill>
              <a:effectLst/>
              <a:uFillTx/>
              <a:latin typeface="Arial"/>
            </a:endParaRPr>
          </a:p>
        </p:txBody>
      </p:sp>
      <p:sp>
        <p:nvSpPr>
          <p:cNvPr id="374" name="Text 9"/>
          <p:cNvSpPr/>
          <p:nvPr/>
        </p:nvSpPr>
        <p:spPr>
          <a:xfrm>
            <a:off x="1033200" y="3298320"/>
            <a:ext cx="10396440" cy="599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400" b="0" u="none" strike="noStrike">
                <a:solidFill>
                  <a:srgbClr val="202833"/>
                </a:solidFill>
                <a:effectLst/>
                <a:uFillTx/>
                <a:latin typeface="Aptos"/>
              </a:rPr>
              <a:t>TRLC art. 486: persona natural y dos vías de exoneración.</a:t>
            </a:r>
            <a:endParaRPr lang="es-AR" sz="1400" b="0" u="none" strike="noStrike">
              <a:solidFill>
                <a:srgbClr val="000000"/>
              </a:solidFill>
              <a:effectLst/>
              <a:uFillTx/>
              <a:latin typeface="Arial"/>
            </a:endParaRPr>
          </a:p>
        </p:txBody>
      </p:sp>
      <p:sp>
        <p:nvSpPr>
          <p:cNvPr id="375" name="Shape 10"/>
          <p:cNvSpPr/>
          <p:nvPr/>
        </p:nvSpPr>
        <p:spPr>
          <a:xfrm>
            <a:off x="822960" y="4071600"/>
            <a:ext cx="100080" cy="100080"/>
          </a:xfrm>
          <a:prstGeom prst="ellipse">
            <a:avLst/>
          </a:prstGeom>
          <a:solidFill>
            <a:srgbClr val="B58A4A"/>
          </a:solidFill>
          <a:ln w="12700">
            <a:solidFill>
              <a:srgbClr val="B58A4A"/>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es-AR" sz="1800" b="0" u="none" strike="noStrike">
              <a:solidFill>
                <a:srgbClr val="FFFFFF"/>
              </a:solidFill>
              <a:effectLst/>
              <a:uFillTx/>
              <a:latin typeface="Arial"/>
            </a:endParaRPr>
          </a:p>
        </p:txBody>
      </p:sp>
      <p:sp>
        <p:nvSpPr>
          <p:cNvPr id="376" name="Text 11"/>
          <p:cNvSpPr/>
          <p:nvPr/>
        </p:nvSpPr>
        <p:spPr>
          <a:xfrm>
            <a:off x="1033200" y="3925440"/>
            <a:ext cx="10396440" cy="599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400" b="0" u="none" strike="noStrike">
                <a:solidFill>
                  <a:srgbClr val="202833"/>
                </a:solidFill>
                <a:effectLst/>
                <a:uFillTx/>
                <a:latin typeface="Aptos"/>
              </a:rPr>
              <a:t>TRLC arts. 495–500: plan de pagos y exoneración definitiva.</a:t>
            </a:r>
            <a:endParaRPr lang="es-AR" sz="1400" b="0" u="none" strike="noStrike">
              <a:solidFill>
                <a:srgbClr val="000000"/>
              </a:solidFill>
              <a:effectLst/>
              <a:uFillTx/>
              <a:latin typeface="Arial"/>
            </a:endParaRPr>
          </a:p>
        </p:txBody>
      </p:sp>
      <p:sp>
        <p:nvSpPr>
          <p:cNvPr id="377" name="Shape 12"/>
          <p:cNvSpPr/>
          <p:nvPr/>
        </p:nvSpPr>
        <p:spPr>
          <a:xfrm>
            <a:off x="822960" y="4698720"/>
            <a:ext cx="100080" cy="100080"/>
          </a:xfrm>
          <a:prstGeom prst="ellipse">
            <a:avLst/>
          </a:prstGeom>
          <a:solidFill>
            <a:srgbClr val="B58A4A"/>
          </a:solidFill>
          <a:ln w="12700">
            <a:solidFill>
              <a:srgbClr val="B58A4A"/>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es-AR" sz="1800" b="0" u="none" strike="noStrike">
              <a:solidFill>
                <a:srgbClr val="FFFFFF"/>
              </a:solidFill>
              <a:effectLst/>
              <a:uFillTx/>
              <a:latin typeface="Arial"/>
            </a:endParaRPr>
          </a:p>
        </p:txBody>
      </p:sp>
      <p:sp>
        <p:nvSpPr>
          <p:cNvPr id="378" name="Text 13"/>
          <p:cNvSpPr/>
          <p:nvPr/>
        </p:nvSpPr>
        <p:spPr>
          <a:xfrm>
            <a:off x="1033200" y="4552560"/>
            <a:ext cx="10396440" cy="599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400" b="0" u="none" strike="noStrike">
                <a:solidFill>
                  <a:srgbClr val="202833"/>
                </a:solidFill>
                <a:effectLst/>
                <a:uFillTx/>
                <a:latin typeface="Aptos"/>
              </a:rPr>
              <a:t>TRLC arts. 37 bis–ter: concurso sin masa.</a:t>
            </a:r>
            <a:endParaRPr lang="es-AR" sz="1400" b="0" u="none" strike="noStrike">
              <a:solidFill>
                <a:srgbClr val="000000"/>
              </a:solidFill>
              <a:effectLst/>
              <a:uFillTx/>
              <a:latin typeface="Arial"/>
            </a:endParaRPr>
          </a:p>
        </p:txBody>
      </p:sp>
      <p:sp>
        <p:nvSpPr>
          <p:cNvPr id="379" name="Shape 14"/>
          <p:cNvSpPr/>
          <p:nvPr/>
        </p:nvSpPr>
        <p:spPr>
          <a:xfrm>
            <a:off x="822960" y="5325840"/>
            <a:ext cx="100080" cy="100080"/>
          </a:xfrm>
          <a:prstGeom prst="ellipse">
            <a:avLst/>
          </a:prstGeom>
          <a:solidFill>
            <a:srgbClr val="B58A4A"/>
          </a:solidFill>
          <a:ln w="12700">
            <a:solidFill>
              <a:srgbClr val="B58A4A"/>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es-AR" sz="1800" b="0" u="none" strike="noStrike">
              <a:solidFill>
                <a:srgbClr val="FFFFFF"/>
              </a:solidFill>
              <a:effectLst/>
              <a:uFillTx/>
              <a:latin typeface="Arial"/>
            </a:endParaRPr>
          </a:p>
        </p:txBody>
      </p:sp>
      <p:sp>
        <p:nvSpPr>
          <p:cNvPr id="380" name="Text 15"/>
          <p:cNvSpPr/>
          <p:nvPr/>
        </p:nvSpPr>
        <p:spPr>
          <a:xfrm>
            <a:off x="1033200" y="5179320"/>
            <a:ext cx="10396440" cy="599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400" b="0" u="none" strike="noStrike">
                <a:solidFill>
                  <a:srgbClr val="202833"/>
                </a:solidFill>
                <a:effectLst/>
                <a:uFillTx/>
                <a:latin typeface="Aptos"/>
              </a:rPr>
              <a:t>TRLC art. 489: deudas no exonerables.</a:t>
            </a:r>
            <a:endParaRPr lang="es-AR" sz="1400" b="0" u="none" strike="noStrike">
              <a:solidFill>
                <a:srgbClr val="000000"/>
              </a:solidFill>
              <a:effectLst/>
              <a:uFillTx/>
              <a:latin typeface="Arial"/>
            </a:endParaRPr>
          </a:p>
        </p:txBody>
      </p:sp>
      <p:sp>
        <p:nvSpPr>
          <p:cNvPr id="381" name="Text 16"/>
          <p:cNvSpPr/>
          <p:nvPr/>
        </p:nvSpPr>
        <p:spPr>
          <a:xfrm>
            <a:off x="1051560" y="5577840"/>
            <a:ext cx="9783720" cy="411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100" b="0" u="none" strike="noStrike">
                <a:solidFill>
                  <a:srgbClr val="6E7681"/>
                </a:solidFill>
                <a:effectLst/>
                <a:uFillTx/>
                <a:latin typeface="Aptos"/>
              </a:rPr>
              <a:t>Jurisprudencia de interés: Tribunal Supremo, Sala Primera, criterios de febrero de 2026 sobre exclusiones y limitaciones de la EPI.</a:t>
            </a:r>
            <a:endParaRPr lang="es-AR" sz="1100" b="0" u="none" strike="noStrike">
              <a:solidFill>
                <a:srgbClr val="000000"/>
              </a:solidFill>
              <a:effectLst/>
              <a:uFillTx/>
              <a:latin typeface="Arial"/>
            </a:endParaRPr>
          </a:p>
        </p:txBody>
      </p:sp>
      <p:sp>
        <p:nvSpPr>
          <p:cNvPr id="382" name="PlaceHolder 1"/>
          <p:cNvSpPr>
            <a:spLocks noGrp="1"/>
          </p:cNvSpPr>
          <p:nvPr>
            <p:ph type="sldNum" idx="18"/>
          </p:nvPr>
        </p:nvSpPr>
        <p:spPr>
          <a:xfrm>
            <a:off x="11109960" y="6492240"/>
            <a:ext cx="456840" cy="200880"/>
          </a:xfrm>
          <a:prstGeom prst="rect">
            <a:avLst/>
          </a:prstGeom>
          <a:noFill/>
          <a:ln w="0">
            <a:noFill/>
          </a:ln>
        </p:spPr>
        <p:txBody>
          <a:bodyPr lIns="0" tIns="0" rIns="0" bIns="0" anchor="t">
            <a:noAutofit/>
          </a:bodyPr>
          <a:lstStyle>
            <a:lvl1pPr indent="0" algn="r" defTabSz="914400">
              <a:lnSpc>
                <a:spcPct val="100000"/>
              </a:lnSpc>
              <a:buNone/>
              <a:defRPr lang="en-US" sz="750" b="0" u="none" strike="noStrike">
                <a:solidFill>
                  <a:srgbClr val="6E7681"/>
                </a:solidFill>
                <a:effectLst/>
                <a:uFillTx/>
                <a:latin typeface="Aptos"/>
                <a:ea typeface="Aptos"/>
              </a:defRPr>
            </a:lvl1pPr>
          </a:lstStyle>
          <a:p>
            <a:pPr indent="0" algn="r" defTabSz="914400">
              <a:lnSpc>
                <a:spcPct val="100000"/>
              </a:lnSpc>
              <a:buNone/>
            </a:pPr>
            <a:fld id="{56CE32C3-69E4-461E-A976-E5517EFC98A5}" type="slidenum">
              <a:rPr lang="en-US" sz="750" b="0" u="none" strike="noStrike">
                <a:solidFill>
                  <a:srgbClr val="6E7681"/>
                </a:solidFill>
                <a:effectLst/>
                <a:uFillTx/>
                <a:latin typeface="Aptos"/>
                <a:ea typeface="Aptos"/>
              </a:rPr>
              <a:t>15</a:t>
            </a:fld>
            <a:endParaRPr lang="es-AR" sz="750" b="0" u="none" strike="noStrike">
              <a:solidFill>
                <a:srgbClr val="000000"/>
              </a:solidFill>
              <a:effectLst/>
              <a:uFillTx/>
              <a:latin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3" name="Text 0"/>
          <p:cNvSpPr/>
          <p:nvPr/>
        </p:nvSpPr>
        <p:spPr>
          <a:xfrm>
            <a:off x="640080" y="320040"/>
            <a:ext cx="3382920" cy="200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00" b="1" u="none" strike="noStrike" spc="119">
                <a:solidFill>
                  <a:srgbClr val="B58A4A"/>
                </a:solidFill>
                <a:effectLst/>
                <a:uFillTx/>
                <a:latin typeface="Aptos"/>
                <a:ea typeface="Aptos"/>
              </a:rPr>
              <a:t>REFERENCIA</a:t>
            </a:r>
            <a:endParaRPr lang="es-AR" sz="800" b="0" u="none" strike="noStrike">
              <a:solidFill>
                <a:srgbClr val="000000"/>
              </a:solidFill>
              <a:effectLst/>
              <a:uFillTx/>
              <a:latin typeface="Arial"/>
            </a:endParaRPr>
          </a:p>
        </p:txBody>
      </p:sp>
      <p:sp>
        <p:nvSpPr>
          <p:cNvPr id="384" name="Text 1"/>
          <p:cNvSpPr/>
          <p:nvPr/>
        </p:nvSpPr>
        <p:spPr>
          <a:xfrm>
            <a:off x="640080" y="567000"/>
            <a:ext cx="10881000" cy="5940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2600" b="1" u="none" strike="noStrike">
                <a:solidFill>
                  <a:srgbClr val="17324D"/>
                </a:solidFill>
                <a:effectLst/>
                <a:uFillTx/>
                <a:latin typeface="Aptos Display"/>
                <a:ea typeface="Aptos Display"/>
              </a:rPr>
              <a:t>Anexo: base normativa francesa</a:t>
            </a:r>
            <a:endParaRPr lang="es-AR" sz="2600" b="0" u="none" strike="noStrike">
              <a:solidFill>
                <a:srgbClr val="000000"/>
              </a:solidFill>
              <a:effectLst/>
              <a:uFillTx/>
              <a:latin typeface="Arial"/>
            </a:endParaRPr>
          </a:p>
        </p:txBody>
      </p:sp>
      <p:sp>
        <p:nvSpPr>
          <p:cNvPr id="385" name="Shape 2"/>
          <p:cNvSpPr/>
          <p:nvPr/>
        </p:nvSpPr>
        <p:spPr>
          <a:xfrm>
            <a:off x="822960" y="1499760"/>
            <a:ext cx="100080" cy="100080"/>
          </a:xfrm>
          <a:prstGeom prst="ellipse">
            <a:avLst/>
          </a:prstGeom>
          <a:solidFill>
            <a:srgbClr val="B58A4A"/>
          </a:solidFill>
          <a:ln w="12700">
            <a:solidFill>
              <a:srgbClr val="B58A4A"/>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es-AR" sz="1800" b="0" u="none" strike="noStrike">
              <a:solidFill>
                <a:srgbClr val="FFFFFF"/>
              </a:solidFill>
              <a:effectLst/>
              <a:uFillTx/>
              <a:latin typeface="Arial"/>
            </a:endParaRPr>
          </a:p>
        </p:txBody>
      </p:sp>
      <p:sp>
        <p:nvSpPr>
          <p:cNvPr id="386" name="Text 3"/>
          <p:cNvSpPr/>
          <p:nvPr/>
        </p:nvSpPr>
        <p:spPr>
          <a:xfrm>
            <a:off x="1033200" y="1353240"/>
            <a:ext cx="10396440" cy="537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350" b="0" u="none" strike="noStrike">
                <a:solidFill>
                  <a:srgbClr val="202833"/>
                </a:solidFill>
                <a:effectLst/>
                <a:uFillTx/>
                <a:latin typeface="Aptos"/>
              </a:rPr>
              <a:t>Code de la consommation, Livre VII: traitement des situations de surendettement.</a:t>
            </a:r>
            <a:endParaRPr lang="es-AR" sz="1350" b="0" u="none" strike="noStrike">
              <a:solidFill>
                <a:srgbClr val="000000"/>
              </a:solidFill>
              <a:effectLst/>
              <a:uFillTx/>
              <a:latin typeface="Arial"/>
            </a:endParaRPr>
          </a:p>
        </p:txBody>
      </p:sp>
      <p:sp>
        <p:nvSpPr>
          <p:cNvPr id="387" name="Shape 4"/>
          <p:cNvSpPr/>
          <p:nvPr/>
        </p:nvSpPr>
        <p:spPr>
          <a:xfrm>
            <a:off x="822960" y="2065320"/>
            <a:ext cx="100080" cy="100080"/>
          </a:xfrm>
          <a:prstGeom prst="ellipse">
            <a:avLst/>
          </a:prstGeom>
          <a:solidFill>
            <a:srgbClr val="B58A4A"/>
          </a:solidFill>
          <a:ln w="12700">
            <a:solidFill>
              <a:srgbClr val="B58A4A"/>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es-AR" sz="1800" b="0" u="none" strike="noStrike">
              <a:solidFill>
                <a:srgbClr val="FFFFFF"/>
              </a:solidFill>
              <a:effectLst/>
              <a:uFillTx/>
              <a:latin typeface="Arial"/>
            </a:endParaRPr>
          </a:p>
        </p:txBody>
      </p:sp>
      <p:sp>
        <p:nvSpPr>
          <p:cNvPr id="388" name="Text 5"/>
          <p:cNvSpPr/>
          <p:nvPr/>
        </p:nvSpPr>
        <p:spPr>
          <a:xfrm>
            <a:off x="1033200" y="1919160"/>
            <a:ext cx="10396440" cy="537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350" b="0" u="none" strike="noStrike">
                <a:solidFill>
                  <a:srgbClr val="202833"/>
                </a:solidFill>
                <a:effectLst/>
                <a:uFillTx/>
                <a:latin typeface="Aptos"/>
              </a:rPr>
              <a:t>L711-1: definición de sobreendeudamiento.</a:t>
            </a:r>
            <a:endParaRPr lang="es-AR" sz="1350" b="0" u="none" strike="noStrike">
              <a:solidFill>
                <a:srgbClr val="000000"/>
              </a:solidFill>
              <a:effectLst/>
              <a:uFillTx/>
              <a:latin typeface="Arial"/>
            </a:endParaRPr>
          </a:p>
        </p:txBody>
      </p:sp>
      <p:sp>
        <p:nvSpPr>
          <p:cNvPr id="389" name="Shape 6"/>
          <p:cNvSpPr/>
          <p:nvPr/>
        </p:nvSpPr>
        <p:spPr>
          <a:xfrm>
            <a:off x="822960" y="2631240"/>
            <a:ext cx="100080" cy="100080"/>
          </a:xfrm>
          <a:prstGeom prst="ellipse">
            <a:avLst/>
          </a:prstGeom>
          <a:solidFill>
            <a:srgbClr val="B58A4A"/>
          </a:solidFill>
          <a:ln w="12700">
            <a:solidFill>
              <a:srgbClr val="B58A4A"/>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es-AR" sz="1800" b="0" u="none" strike="noStrike">
              <a:solidFill>
                <a:srgbClr val="FFFFFF"/>
              </a:solidFill>
              <a:effectLst/>
              <a:uFillTx/>
              <a:latin typeface="Arial"/>
            </a:endParaRPr>
          </a:p>
        </p:txBody>
      </p:sp>
      <p:sp>
        <p:nvSpPr>
          <p:cNvPr id="390" name="Text 7"/>
          <p:cNvSpPr/>
          <p:nvPr/>
        </p:nvSpPr>
        <p:spPr>
          <a:xfrm>
            <a:off x="1033200" y="2484720"/>
            <a:ext cx="10396440" cy="537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350" b="0" u="none" strike="noStrike">
                <a:solidFill>
                  <a:srgbClr val="202833"/>
                </a:solidFill>
                <a:effectLst/>
                <a:uFillTx/>
                <a:latin typeface="Aptos"/>
              </a:rPr>
              <a:t>L712-1 y L712-2: Comisiones de Sobreendeudamiento.</a:t>
            </a:r>
            <a:endParaRPr lang="es-AR" sz="1350" b="0" u="none" strike="noStrike">
              <a:solidFill>
                <a:srgbClr val="000000"/>
              </a:solidFill>
              <a:effectLst/>
              <a:uFillTx/>
              <a:latin typeface="Arial"/>
            </a:endParaRPr>
          </a:p>
        </p:txBody>
      </p:sp>
      <p:sp>
        <p:nvSpPr>
          <p:cNvPr id="391" name="Shape 8"/>
          <p:cNvSpPr/>
          <p:nvPr/>
        </p:nvSpPr>
        <p:spPr>
          <a:xfrm>
            <a:off x="822960" y="3196800"/>
            <a:ext cx="100080" cy="100080"/>
          </a:xfrm>
          <a:prstGeom prst="ellipse">
            <a:avLst/>
          </a:prstGeom>
          <a:solidFill>
            <a:srgbClr val="B58A4A"/>
          </a:solidFill>
          <a:ln w="12700">
            <a:solidFill>
              <a:srgbClr val="B58A4A"/>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es-AR" sz="1800" b="0" u="none" strike="noStrike">
              <a:solidFill>
                <a:srgbClr val="FFFFFF"/>
              </a:solidFill>
              <a:effectLst/>
              <a:uFillTx/>
              <a:latin typeface="Arial"/>
            </a:endParaRPr>
          </a:p>
        </p:txBody>
      </p:sp>
      <p:sp>
        <p:nvSpPr>
          <p:cNvPr id="392" name="Text 9"/>
          <p:cNvSpPr/>
          <p:nvPr/>
        </p:nvSpPr>
        <p:spPr>
          <a:xfrm>
            <a:off x="1033200" y="3050640"/>
            <a:ext cx="10396440" cy="537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350" b="0" u="none" strike="noStrike">
                <a:solidFill>
                  <a:srgbClr val="202833"/>
                </a:solidFill>
                <a:effectLst/>
                <a:uFillTx/>
                <a:latin typeface="Aptos"/>
              </a:rPr>
              <a:t>L721-1: solicitud y declaración de activo y pasivo.</a:t>
            </a:r>
            <a:endParaRPr lang="es-AR" sz="1350" b="0" u="none" strike="noStrike">
              <a:solidFill>
                <a:srgbClr val="000000"/>
              </a:solidFill>
              <a:effectLst/>
              <a:uFillTx/>
              <a:latin typeface="Arial"/>
            </a:endParaRPr>
          </a:p>
        </p:txBody>
      </p:sp>
      <p:sp>
        <p:nvSpPr>
          <p:cNvPr id="393" name="Shape 10"/>
          <p:cNvSpPr/>
          <p:nvPr/>
        </p:nvSpPr>
        <p:spPr>
          <a:xfrm>
            <a:off x="822960" y="3762720"/>
            <a:ext cx="100080" cy="100080"/>
          </a:xfrm>
          <a:prstGeom prst="ellipse">
            <a:avLst/>
          </a:prstGeom>
          <a:solidFill>
            <a:srgbClr val="B58A4A"/>
          </a:solidFill>
          <a:ln w="12700">
            <a:solidFill>
              <a:srgbClr val="B58A4A"/>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es-AR" sz="1800" b="0" u="none" strike="noStrike">
              <a:solidFill>
                <a:srgbClr val="FFFFFF"/>
              </a:solidFill>
              <a:effectLst/>
              <a:uFillTx/>
              <a:latin typeface="Arial"/>
            </a:endParaRPr>
          </a:p>
        </p:txBody>
      </p:sp>
      <p:sp>
        <p:nvSpPr>
          <p:cNvPr id="394" name="Text 11"/>
          <p:cNvSpPr/>
          <p:nvPr/>
        </p:nvSpPr>
        <p:spPr>
          <a:xfrm>
            <a:off x="1033200" y="3616560"/>
            <a:ext cx="10396440" cy="537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350" b="0" u="none" strike="noStrike">
                <a:solidFill>
                  <a:srgbClr val="202833"/>
                </a:solidFill>
                <a:effectLst/>
                <a:uFillTx/>
                <a:latin typeface="Aptos"/>
              </a:rPr>
              <a:t>L722-2: suspensión/prohibición de ejecuciones.</a:t>
            </a:r>
            <a:endParaRPr lang="es-AR" sz="1350" b="0" u="none" strike="noStrike">
              <a:solidFill>
                <a:srgbClr val="000000"/>
              </a:solidFill>
              <a:effectLst/>
              <a:uFillTx/>
              <a:latin typeface="Arial"/>
            </a:endParaRPr>
          </a:p>
        </p:txBody>
      </p:sp>
      <p:sp>
        <p:nvSpPr>
          <p:cNvPr id="395" name="Shape 12"/>
          <p:cNvSpPr/>
          <p:nvPr/>
        </p:nvSpPr>
        <p:spPr>
          <a:xfrm>
            <a:off x="822960" y="4328640"/>
            <a:ext cx="100080" cy="100080"/>
          </a:xfrm>
          <a:prstGeom prst="ellipse">
            <a:avLst/>
          </a:prstGeom>
          <a:solidFill>
            <a:srgbClr val="B58A4A"/>
          </a:solidFill>
          <a:ln w="12700">
            <a:solidFill>
              <a:srgbClr val="B58A4A"/>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es-AR" sz="1800" b="0" u="none" strike="noStrike">
              <a:solidFill>
                <a:srgbClr val="FFFFFF"/>
              </a:solidFill>
              <a:effectLst/>
              <a:uFillTx/>
              <a:latin typeface="Arial"/>
            </a:endParaRPr>
          </a:p>
        </p:txBody>
      </p:sp>
      <p:sp>
        <p:nvSpPr>
          <p:cNvPr id="396" name="Text 13"/>
          <p:cNvSpPr/>
          <p:nvPr/>
        </p:nvSpPr>
        <p:spPr>
          <a:xfrm>
            <a:off x="1033200" y="4182120"/>
            <a:ext cx="10396440" cy="537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350" b="0" u="none" strike="noStrike">
                <a:solidFill>
                  <a:srgbClr val="202833"/>
                </a:solidFill>
                <a:effectLst/>
                <a:uFillTx/>
                <a:latin typeface="Aptos"/>
              </a:rPr>
              <a:t>L731-1: reserva prioritaria para gastos corrientes del hogar.</a:t>
            </a:r>
            <a:endParaRPr lang="es-AR" sz="1350" b="0" u="none" strike="noStrike">
              <a:solidFill>
                <a:srgbClr val="000000"/>
              </a:solidFill>
              <a:effectLst/>
              <a:uFillTx/>
              <a:latin typeface="Arial"/>
            </a:endParaRPr>
          </a:p>
        </p:txBody>
      </p:sp>
      <p:sp>
        <p:nvSpPr>
          <p:cNvPr id="397" name="Shape 14"/>
          <p:cNvSpPr/>
          <p:nvPr/>
        </p:nvSpPr>
        <p:spPr>
          <a:xfrm>
            <a:off x="822960" y="4894200"/>
            <a:ext cx="100080" cy="100080"/>
          </a:xfrm>
          <a:prstGeom prst="ellipse">
            <a:avLst/>
          </a:prstGeom>
          <a:solidFill>
            <a:srgbClr val="B58A4A"/>
          </a:solidFill>
          <a:ln w="12700">
            <a:solidFill>
              <a:srgbClr val="B58A4A"/>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es-AR" sz="1800" b="0" u="none" strike="noStrike">
              <a:solidFill>
                <a:srgbClr val="FFFFFF"/>
              </a:solidFill>
              <a:effectLst/>
              <a:uFillTx/>
              <a:latin typeface="Arial"/>
            </a:endParaRPr>
          </a:p>
        </p:txBody>
      </p:sp>
      <p:sp>
        <p:nvSpPr>
          <p:cNvPr id="398" name="Text 15"/>
          <p:cNvSpPr/>
          <p:nvPr/>
        </p:nvSpPr>
        <p:spPr>
          <a:xfrm>
            <a:off x="1033200" y="4748040"/>
            <a:ext cx="10396440" cy="537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350" b="0" u="none" strike="noStrike">
                <a:solidFill>
                  <a:srgbClr val="202833"/>
                </a:solidFill>
                <a:effectLst/>
                <a:uFillTx/>
                <a:latin typeface="Aptos"/>
              </a:rPr>
              <a:t>L733-1: medidas impuestas; reprogramación, intereses y suspensión.</a:t>
            </a:r>
            <a:endParaRPr lang="es-AR" sz="1350" b="0" u="none" strike="noStrike">
              <a:solidFill>
                <a:srgbClr val="000000"/>
              </a:solidFill>
              <a:effectLst/>
              <a:uFillTx/>
              <a:latin typeface="Arial"/>
            </a:endParaRPr>
          </a:p>
        </p:txBody>
      </p:sp>
      <p:sp>
        <p:nvSpPr>
          <p:cNvPr id="399" name="Shape 16"/>
          <p:cNvSpPr/>
          <p:nvPr/>
        </p:nvSpPr>
        <p:spPr>
          <a:xfrm>
            <a:off x="822960" y="5460120"/>
            <a:ext cx="100080" cy="100080"/>
          </a:xfrm>
          <a:prstGeom prst="ellipse">
            <a:avLst/>
          </a:prstGeom>
          <a:solidFill>
            <a:srgbClr val="B58A4A"/>
          </a:solidFill>
          <a:ln w="12700">
            <a:solidFill>
              <a:srgbClr val="B58A4A"/>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es-AR" sz="1800" b="0" u="none" strike="noStrike">
              <a:solidFill>
                <a:srgbClr val="FFFFFF"/>
              </a:solidFill>
              <a:effectLst/>
              <a:uFillTx/>
              <a:latin typeface="Arial"/>
            </a:endParaRPr>
          </a:p>
        </p:txBody>
      </p:sp>
      <p:sp>
        <p:nvSpPr>
          <p:cNvPr id="400" name="Text 17"/>
          <p:cNvSpPr/>
          <p:nvPr/>
        </p:nvSpPr>
        <p:spPr>
          <a:xfrm>
            <a:off x="1033200" y="5313960"/>
            <a:ext cx="10396440" cy="537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350" b="0" u="none" strike="noStrike">
                <a:solidFill>
                  <a:srgbClr val="202833"/>
                </a:solidFill>
                <a:effectLst/>
                <a:uFillTx/>
                <a:latin typeface="Aptos"/>
              </a:rPr>
              <a:t>L724-1 y L741-1/2: restablecimiento personal y cancelación.</a:t>
            </a:r>
            <a:endParaRPr lang="es-AR" sz="1350" b="0" u="none" strike="noStrike">
              <a:solidFill>
                <a:srgbClr val="000000"/>
              </a:solidFill>
              <a:effectLst/>
              <a:uFillTx/>
              <a:latin typeface="Arial"/>
            </a:endParaRPr>
          </a:p>
        </p:txBody>
      </p:sp>
      <p:sp>
        <p:nvSpPr>
          <p:cNvPr id="401" name="Text 18"/>
          <p:cNvSpPr/>
          <p:nvPr/>
        </p:nvSpPr>
        <p:spPr>
          <a:xfrm>
            <a:off x="1051560" y="5669280"/>
            <a:ext cx="978372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0" u="none" strike="noStrike">
                <a:solidFill>
                  <a:srgbClr val="6E7681"/>
                </a:solidFill>
                <a:effectLst/>
                <a:uFillTx/>
                <a:latin typeface="Aptos"/>
              </a:rPr>
              <a:t>Práctica: Banque de France, Typologie du surendettement des ménages 2025.</a:t>
            </a:r>
            <a:endParaRPr lang="es-AR" sz="1100" b="0" u="none" strike="noStrike">
              <a:solidFill>
                <a:srgbClr val="000000"/>
              </a:solidFill>
              <a:effectLst/>
              <a:uFillTx/>
              <a:latin typeface="Arial"/>
            </a:endParaRPr>
          </a:p>
        </p:txBody>
      </p:sp>
      <p:sp>
        <p:nvSpPr>
          <p:cNvPr id="402" name="PlaceHolder 1"/>
          <p:cNvSpPr>
            <a:spLocks noGrp="1"/>
          </p:cNvSpPr>
          <p:nvPr>
            <p:ph type="sldNum" idx="19"/>
          </p:nvPr>
        </p:nvSpPr>
        <p:spPr>
          <a:xfrm>
            <a:off x="11109960" y="6492240"/>
            <a:ext cx="456840" cy="200880"/>
          </a:xfrm>
          <a:prstGeom prst="rect">
            <a:avLst/>
          </a:prstGeom>
          <a:noFill/>
          <a:ln w="0">
            <a:noFill/>
          </a:ln>
        </p:spPr>
        <p:txBody>
          <a:bodyPr lIns="0" tIns="0" rIns="0" bIns="0" anchor="t">
            <a:noAutofit/>
          </a:bodyPr>
          <a:lstStyle>
            <a:lvl1pPr indent="0" algn="r" defTabSz="914400">
              <a:lnSpc>
                <a:spcPct val="100000"/>
              </a:lnSpc>
              <a:buNone/>
              <a:defRPr lang="en-US" sz="750" b="0" u="none" strike="noStrike">
                <a:solidFill>
                  <a:srgbClr val="6E7681"/>
                </a:solidFill>
                <a:effectLst/>
                <a:uFillTx/>
                <a:latin typeface="Aptos"/>
                <a:ea typeface="Aptos"/>
              </a:defRPr>
            </a:lvl1pPr>
          </a:lstStyle>
          <a:p>
            <a:pPr indent="0" algn="r" defTabSz="914400">
              <a:lnSpc>
                <a:spcPct val="100000"/>
              </a:lnSpc>
              <a:buNone/>
            </a:pPr>
            <a:fld id="{9AFD6B33-90B1-4CBC-9A78-CD89D2301F30}" type="slidenum">
              <a:rPr lang="en-US" sz="750" b="0" u="none" strike="noStrike">
                <a:solidFill>
                  <a:srgbClr val="6E7681"/>
                </a:solidFill>
                <a:effectLst/>
                <a:uFillTx/>
                <a:latin typeface="Aptos"/>
                <a:ea typeface="Aptos"/>
              </a:rPr>
              <a:t>16</a:t>
            </a:fld>
            <a:endParaRPr lang="es-AR" sz="750" b="0" u="none" strike="noStrike">
              <a:solidFill>
                <a:srgbClr val="000000"/>
              </a:solidFill>
              <a:effectLst/>
              <a:uFillTx/>
              <a:latin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 0"/>
          <p:cNvSpPr/>
          <p:nvPr/>
        </p:nvSpPr>
        <p:spPr>
          <a:xfrm>
            <a:off x="640080" y="320040"/>
            <a:ext cx="3382920" cy="200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00" b="1" u="none" strike="noStrike" spc="119">
                <a:solidFill>
                  <a:srgbClr val="B58A4A"/>
                </a:solidFill>
                <a:effectLst/>
                <a:uFillTx/>
                <a:latin typeface="Aptos"/>
                <a:ea typeface="Aptos"/>
              </a:rPr>
              <a:t>PUNTO DE PARTIDA</a:t>
            </a:r>
            <a:endParaRPr lang="es-AR" sz="800" b="0" u="none" strike="noStrike">
              <a:solidFill>
                <a:srgbClr val="000000"/>
              </a:solidFill>
              <a:effectLst/>
              <a:uFillTx/>
              <a:latin typeface="Arial"/>
            </a:endParaRPr>
          </a:p>
        </p:txBody>
      </p:sp>
      <p:sp>
        <p:nvSpPr>
          <p:cNvPr id="28" name="Text 1"/>
          <p:cNvSpPr/>
          <p:nvPr/>
        </p:nvSpPr>
        <p:spPr>
          <a:xfrm>
            <a:off x="640080" y="567000"/>
            <a:ext cx="10881000" cy="5940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2600" b="1" u="none" strike="noStrike">
                <a:solidFill>
                  <a:srgbClr val="17324D"/>
                </a:solidFill>
                <a:effectLst/>
                <a:uFillTx/>
                <a:latin typeface="Aptos Display"/>
                <a:ea typeface="Aptos Display"/>
              </a:rPr>
              <a:t>Sobreendeudamiento ≠ simple mora</a:t>
            </a:r>
            <a:endParaRPr lang="es-AR" sz="2600" b="0" u="none" strike="noStrike">
              <a:solidFill>
                <a:srgbClr val="000000"/>
              </a:solidFill>
              <a:effectLst/>
              <a:uFillTx/>
              <a:latin typeface="Arial"/>
            </a:endParaRPr>
          </a:p>
        </p:txBody>
      </p:sp>
      <p:sp>
        <p:nvSpPr>
          <p:cNvPr id="29" name="Text 2"/>
          <p:cNvSpPr/>
          <p:nvPr/>
        </p:nvSpPr>
        <p:spPr>
          <a:xfrm>
            <a:off x="658440" y="1234440"/>
            <a:ext cx="10698120" cy="566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700" b="0" u="none" strike="noStrike">
                <a:solidFill>
                  <a:srgbClr val="202833"/>
                </a:solidFill>
                <a:effectLst/>
                <a:uFillTx/>
                <a:latin typeface="Aptos"/>
              </a:rPr>
              <a:t>La cuestión cambia cuando el conjunto de deudas supera de modo estable la capacidad razonable de pago.</a:t>
            </a:r>
            <a:endParaRPr lang="es-AR" sz="1700" b="0" u="none" strike="noStrike">
              <a:solidFill>
                <a:srgbClr val="000000"/>
              </a:solidFill>
              <a:effectLst/>
              <a:uFillTx/>
              <a:latin typeface="Arial"/>
            </a:endParaRPr>
          </a:p>
        </p:txBody>
      </p:sp>
      <p:sp>
        <p:nvSpPr>
          <p:cNvPr id="30" name="Shape 3"/>
          <p:cNvSpPr/>
          <p:nvPr/>
        </p:nvSpPr>
        <p:spPr>
          <a:xfrm>
            <a:off x="731520" y="2148840"/>
            <a:ext cx="2788560" cy="1554120"/>
          </a:xfrm>
          <a:prstGeom prst="roundRect">
            <a:avLst>
              <a:gd name="adj" fmla="val 4706"/>
            </a:avLst>
          </a:prstGeom>
          <a:solidFill>
            <a:srgbClr val="FFFFFF"/>
          </a:solidFill>
          <a:ln w="13970">
            <a:solidFill>
              <a:srgbClr val="D9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31" name="Text 4"/>
          <p:cNvSpPr/>
          <p:nvPr/>
        </p:nvSpPr>
        <p:spPr>
          <a:xfrm>
            <a:off x="932760" y="2331720"/>
            <a:ext cx="456840" cy="228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900" b="1" u="none" strike="noStrike">
                <a:solidFill>
                  <a:srgbClr val="B58A4A"/>
                </a:solidFill>
                <a:effectLst/>
                <a:uFillTx/>
                <a:latin typeface="Aptos"/>
              </a:rPr>
              <a:t>01</a:t>
            </a:r>
            <a:endParaRPr lang="es-AR" sz="900" b="0" u="none" strike="noStrike">
              <a:solidFill>
                <a:srgbClr val="000000"/>
              </a:solidFill>
              <a:effectLst/>
              <a:uFillTx/>
              <a:latin typeface="Arial"/>
            </a:endParaRPr>
          </a:p>
        </p:txBody>
      </p:sp>
      <p:sp>
        <p:nvSpPr>
          <p:cNvPr id="32" name="Text 5"/>
          <p:cNvSpPr/>
          <p:nvPr/>
        </p:nvSpPr>
        <p:spPr>
          <a:xfrm>
            <a:off x="932760" y="2670120"/>
            <a:ext cx="233136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500" b="1" u="none" strike="noStrike">
                <a:solidFill>
                  <a:srgbClr val="17324D"/>
                </a:solidFill>
                <a:effectLst/>
                <a:uFillTx/>
                <a:latin typeface="Aptos"/>
              </a:rPr>
              <a:t>Crédito para consumo</a:t>
            </a:r>
            <a:endParaRPr lang="es-AR" sz="1500" b="0" u="none" strike="noStrike">
              <a:solidFill>
                <a:srgbClr val="000000"/>
              </a:solidFill>
              <a:effectLst/>
              <a:uFillTx/>
              <a:latin typeface="Arial"/>
            </a:endParaRPr>
          </a:p>
        </p:txBody>
      </p:sp>
      <p:sp>
        <p:nvSpPr>
          <p:cNvPr id="33" name="Text 6"/>
          <p:cNvSpPr/>
          <p:nvPr/>
        </p:nvSpPr>
        <p:spPr>
          <a:xfrm>
            <a:off x="932760" y="3063240"/>
            <a:ext cx="2358720" cy="438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100" b="0" u="none" strike="noStrike">
                <a:solidFill>
                  <a:srgbClr val="202833"/>
                </a:solidFill>
                <a:effectLst/>
                <a:uFillTx/>
                <a:latin typeface="Aptos"/>
              </a:rPr>
              <a:t>Anticipa ingresos futuros.</a:t>
            </a:r>
            <a:endParaRPr lang="es-AR" sz="1100" b="0" u="none" strike="noStrike">
              <a:solidFill>
                <a:srgbClr val="000000"/>
              </a:solidFill>
              <a:effectLst/>
              <a:uFillTx/>
              <a:latin typeface="Arial"/>
            </a:endParaRPr>
          </a:p>
        </p:txBody>
      </p:sp>
      <p:sp>
        <p:nvSpPr>
          <p:cNvPr id="34" name="Shape 7"/>
          <p:cNvSpPr/>
          <p:nvPr/>
        </p:nvSpPr>
        <p:spPr>
          <a:xfrm>
            <a:off x="3657600" y="2670120"/>
            <a:ext cx="411120" cy="411120"/>
          </a:xfrm>
          <a:prstGeom prst="chevron">
            <a:avLst>
              <a:gd name="adj" fmla="val 50000"/>
            </a:avLst>
          </a:prstGeom>
          <a:solidFill>
            <a:srgbClr val="BAC4CB"/>
          </a:solidFill>
          <a:ln w="12700">
            <a:solidFill>
              <a:srgbClr val="BAC4CB"/>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35" name="Shape 8"/>
          <p:cNvSpPr/>
          <p:nvPr/>
        </p:nvSpPr>
        <p:spPr>
          <a:xfrm>
            <a:off x="4114800" y="2148840"/>
            <a:ext cx="2788560" cy="1554120"/>
          </a:xfrm>
          <a:prstGeom prst="roundRect">
            <a:avLst>
              <a:gd name="adj" fmla="val 4706"/>
            </a:avLst>
          </a:prstGeom>
          <a:solidFill>
            <a:srgbClr val="FFFFFF"/>
          </a:solidFill>
          <a:ln w="13970">
            <a:solidFill>
              <a:srgbClr val="D9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36" name="Text 9"/>
          <p:cNvSpPr/>
          <p:nvPr/>
        </p:nvSpPr>
        <p:spPr>
          <a:xfrm>
            <a:off x="4316040" y="2331720"/>
            <a:ext cx="456840" cy="228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900" b="1" u="none" strike="noStrike">
                <a:solidFill>
                  <a:srgbClr val="B58A4A"/>
                </a:solidFill>
                <a:effectLst/>
                <a:uFillTx/>
                <a:latin typeface="Aptos"/>
              </a:rPr>
              <a:t>02</a:t>
            </a:r>
            <a:endParaRPr lang="es-AR" sz="900" b="0" u="none" strike="noStrike">
              <a:solidFill>
                <a:srgbClr val="000000"/>
              </a:solidFill>
              <a:effectLst/>
              <a:uFillTx/>
              <a:latin typeface="Arial"/>
            </a:endParaRPr>
          </a:p>
        </p:txBody>
      </p:sp>
      <p:sp>
        <p:nvSpPr>
          <p:cNvPr id="37" name="Text 10"/>
          <p:cNvSpPr/>
          <p:nvPr/>
        </p:nvSpPr>
        <p:spPr>
          <a:xfrm>
            <a:off x="4316040" y="2670120"/>
            <a:ext cx="233136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500" b="1" u="none" strike="noStrike">
                <a:solidFill>
                  <a:srgbClr val="17324D"/>
                </a:solidFill>
                <a:effectLst/>
                <a:uFillTx/>
                <a:latin typeface="Aptos"/>
              </a:rPr>
              <a:t>Crédito para vivir</a:t>
            </a:r>
            <a:endParaRPr lang="es-AR" sz="1500" b="0" u="none" strike="noStrike">
              <a:solidFill>
                <a:srgbClr val="000000"/>
              </a:solidFill>
              <a:effectLst/>
              <a:uFillTx/>
              <a:latin typeface="Arial"/>
            </a:endParaRPr>
          </a:p>
        </p:txBody>
      </p:sp>
      <p:sp>
        <p:nvSpPr>
          <p:cNvPr id="38" name="Text 11"/>
          <p:cNvSpPr/>
          <p:nvPr/>
        </p:nvSpPr>
        <p:spPr>
          <a:xfrm>
            <a:off x="4316040" y="3063240"/>
            <a:ext cx="2358720" cy="438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100" b="0" u="none" strike="noStrike">
                <a:solidFill>
                  <a:srgbClr val="202833"/>
                </a:solidFill>
                <a:effectLst/>
                <a:uFillTx/>
                <a:latin typeface="Aptos"/>
              </a:rPr>
              <a:t>Tarjetas, préstamos y billeteras cubren gastos corrientes.</a:t>
            </a:r>
            <a:endParaRPr lang="es-AR" sz="1100" b="0" u="none" strike="noStrike">
              <a:solidFill>
                <a:srgbClr val="000000"/>
              </a:solidFill>
              <a:effectLst/>
              <a:uFillTx/>
              <a:latin typeface="Arial"/>
            </a:endParaRPr>
          </a:p>
        </p:txBody>
      </p:sp>
      <p:sp>
        <p:nvSpPr>
          <p:cNvPr id="39" name="Shape 12"/>
          <p:cNvSpPr/>
          <p:nvPr/>
        </p:nvSpPr>
        <p:spPr>
          <a:xfrm>
            <a:off x="7040880" y="2670120"/>
            <a:ext cx="411120" cy="411120"/>
          </a:xfrm>
          <a:prstGeom prst="chevron">
            <a:avLst>
              <a:gd name="adj" fmla="val 50000"/>
            </a:avLst>
          </a:prstGeom>
          <a:solidFill>
            <a:srgbClr val="BAC4CB"/>
          </a:solidFill>
          <a:ln w="12700">
            <a:solidFill>
              <a:srgbClr val="BAC4CB"/>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40" name="Shape 13"/>
          <p:cNvSpPr/>
          <p:nvPr/>
        </p:nvSpPr>
        <p:spPr>
          <a:xfrm>
            <a:off x="7498080" y="2148840"/>
            <a:ext cx="2788560" cy="1554120"/>
          </a:xfrm>
          <a:prstGeom prst="roundRect">
            <a:avLst>
              <a:gd name="adj" fmla="val 4706"/>
            </a:avLst>
          </a:prstGeom>
          <a:solidFill>
            <a:srgbClr val="F5EDE5"/>
          </a:solidFill>
          <a:ln w="13970">
            <a:solidFill>
              <a:srgbClr val="D1A067"/>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41" name="Text 14"/>
          <p:cNvSpPr/>
          <p:nvPr/>
        </p:nvSpPr>
        <p:spPr>
          <a:xfrm>
            <a:off x="7699320" y="2331720"/>
            <a:ext cx="456840" cy="228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900" b="1" u="none" strike="noStrike">
                <a:solidFill>
                  <a:srgbClr val="B58A4A"/>
                </a:solidFill>
                <a:effectLst/>
                <a:uFillTx/>
                <a:latin typeface="Aptos"/>
              </a:rPr>
              <a:t>03</a:t>
            </a:r>
            <a:endParaRPr lang="es-AR" sz="900" b="0" u="none" strike="noStrike">
              <a:solidFill>
                <a:srgbClr val="000000"/>
              </a:solidFill>
              <a:effectLst/>
              <a:uFillTx/>
              <a:latin typeface="Arial"/>
            </a:endParaRPr>
          </a:p>
        </p:txBody>
      </p:sp>
      <p:sp>
        <p:nvSpPr>
          <p:cNvPr id="42" name="Text 15"/>
          <p:cNvSpPr/>
          <p:nvPr/>
        </p:nvSpPr>
        <p:spPr>
          <a:xfrm>
            <a:off x="7699320" y="2670120"/>
            <a:ext cx="233136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500" b="1" u="none" strike="noStrike">
                <a:solidFill>
                  <a:srgbClr val="17324D"/>
                </a:solidFill>
                <a:effectLst/>
                <a:uFillTx/>
                <a:latin typeface="Aptos"/>
              </a:rPr>
              <a:t>Crédito para pagar crédito</a:t>
            </a:r>
            <a:endParaRPr lang="es-AR" sz="1500" b="0" u="none" strike="noStrike">
              <a:solidFill>
                <a:srgbClr val="000000"/>
              </a:solidFill>
              <a:effectLst/>
              <a:uFillTx/>
              <a:latin typeface="Arial"/>
            </a:endParaRPr>
          </a:p>
        </p:txBody>
      </p:sp>
      <p:sp>
        <p:nvSpPr>
          <p:cNvPr id="43" name="Text 16"/>
          <p:cNvSpPr/>
          <p:nvPr/>
        </p:nvSpPr>
        <p:spPr>
          <a:xfrm>
            <a:off x="7699320" y="3063240"/>
            <a:ext cx="2358720" cy="438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100" b="0" u="none" strike="noStrike">
                <a:solidFill>
                  <a:srgbClr val="202833"/>
                </a:solidFill>
                <a:effectLst/>
                <a:uFillTx/>
                <a:latin typeface="Aptos"/>
              </a:rPr>
              <a:t>Refinanciación sucesiva + intereses → insolvencia estructural.</a:t>
            </a:r>
            <a:endParaRPr lang="es-AR" sz="1100" b="0" u="none" strike="noStrike">
              <a:solidFill>
                <a:srgbClr val="000000"/>
              </a:solidFill>
              <a:effectLst/>
              <a:uFillTx/>
              <a:latin typeface="Arial"/>
            </a:endParaRPr>
          </a:p>
        </p:txBody>
      </p:sp>
      <p:sp>
        <p:nvSpPr>
          <p:cNvPr id="44" name="Shape 17"/>
          <p:cNvSpPr/>
          <p:nvPr/>
        </p:nvSpPr>
        <p:spPr>
          <a:xfrm>
            <a:off x="960120" y="4297680"/>
            <a:ext cx="10149480" cy="1051200"/>
          </a:xfrm>
          <a:prstGeom prst="roundRect">
            <a:avLst>
              <a:gd name="adj" fmla="val 6957"/>
            </a:avLst>
          </a:prstGeom>
          <a:solidFill>
            <a:srgbClr val="EEF2F4"/>
          </a:solidFill>
          <a:ln w="12700">
            <a:solidFill>
              <a:srgbClr val="D6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45" name="Text 18"/>
          <p:cNvSpPr/>
          <p:nvPr/>
        </p:nvSpPr>
        <p:spPr>
          <a:xfrm>
            <a:off x="1188720" y="4370760"/>
            <a:ext cx="347040" cy="456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3000" b="0" u="none" strike="noStrike">
                <a:solidFill>
                  <a:srgbClr val="B58A4A"/>
                </a:solidFill>
                <a:effectLst/>
                <a:uFillTx/>
                <a:latin typeface="Georgia"/>
                <a:ea typeface="Georgia"/>
              </a:rPr>
              <a:t>“</a:t>
            </a:r>
            <a:endParaRPr lang="es-AR" sz="3000" b="0" u="none" strike="noStrike">
              <a:solidFill>
                <a:srgbClr val="000000"/>
              </a:solidFill>
              <a:effectLst/>
              <a:uFillTx/>
              <a:latin typeface="Arial"/>
            </a:endParaRPr>
          </a:p>
        </p:txBody>
      </p:sp>
      <p:sp>
        <p:nvSpPr>
          <p:cNvPr id="46" name="Text 19"/>
          <p:cNvSpPr/>
          <p:nvPr/>
        </p:nvSpPr>
        <p:spPr>
          <a:xfrm>
            <a:off x="1600200" y="4535280"/>
            <a:ext cx="9235080" cy="6397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600" b="1" u="none" strike="noStrike">
                <a:solidFill>
                  <a:srgbClr val="17324D"/>
                </a:solidFill>
                <a:effectLst/>
                <a:uFillTx/>
                <a:latin typeface="Aptos"/>
              </a:rPr>
              <a:t>La pregunta deja de ser “¿cómo ejecuto esta deuda?” y pasa a ser “¿cómo ordeno jurídicamente una insolvencia personal?”</a:t>
            </a:r>
            <a:endParaRPr lang="es-AR" sz="1600" b="0" u="none" strike="noStrike">
              <a:solidFill>
                <a:srgbClr val="000000"/>
              </a:solidFill>
              <a:effectLst/>
              <a:uFillTx/>
              <a:latin typeface="Arial"/>
            </a:endParaRPr>
          </a:p>
        </p:txBody>
      </p:sp>
      <p:sp>
        <p:nvSpPr>
          <p:cNvPr id="47" name="PlaceHolder 1"/>
          <p:cNvSpPr>
            <a:spLocks noGrp="1"/>
          </p:cNvSpPr>
          <p:nvPr>
            <p:ph type="sldNum" idx="5"/>
          </p:nvPr>
        </p:nvSpPr>
        <p:spPr>
          <a:xfrm>
            <a:off x="11109960" y="6492240"/>
            <a:ext cx="456840" cy="200880"/>
          </a:xfrm>
          <a:prstGeom prst="rect">
            <a:avLst/>
          </a:prstGeom>
          <a:noFill/>
          <a:ln w="0">
            <a:noFill/>
          </a:ln>
        </p:spPr>
        <p:txBody>
          <a:bodyPr lIns="0" tIns="0" rIns="0" bIns="0" anchor="t">
            <a:noAutofit/>
          </a:bodyPr>
          <a:lstStyle>
            <a:lvl1pPr indent="0" algn="r" defTabSz="914400">
              <a:lnSpc>
                <a:spcPct val="100000"/>
              </a:lnSpc>
              <a:buNone/>
              <a:defRPr lang="en-US" sz="750" b="0" u="none" strike="noStrike">
                <a:solidFill>
                  <a:srgbClr val="6E7681"/>
                </a:solidFill>
                <a:effectLst/>
                <a:uFillTx/>
                <a:latin typeface="Aptos"/>
                <a:ea typeface="Aptos"/>
              </a:defRPr>
            </a:lvl1pPr>
          </a:lstStyle>
          <a:p>
            <a:pPr indent="0" algn="r" defTabSz="914400">
              <a:lnSpc>
                <a:spcPct val="100000"/>
              </a:lnSpc>
              <a:buNone/>
            </a:pPr>
            <a:fld id="{D9E94178-7487-4CC8-BEAE-8ACD2098FFF5}" type="slidenum">
              <a:rPr lang="en-US" sz="750" b="0" u="none" strike="noStrike">
                <a:solidFill>
                  <a:srgbClr val="6E7681"/>
                </a:solidFill>
                <a:effectLst/>
                <a:uFillTx/>
                <a:latin typeface="Aptos"/>
                <a:ea typeface="Aptos"/>
              </a:rPr>
              <a:t>2</a:t>
            </a:fld>
            <a:endParaRPr lang="es-AR" sz="750" b="0" u="none" strike="noStrike">
              <a:solidFill>
                <a:srgbClr val="000000"/>
              </a:solidFill>
              <a:effectLst/>
              <a:uFillTx/>
              <a:latin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 0"/>
          <p:cNvSpPr/>
          <p:nvPr/>
        </p:nvSpPr>
        <p:spPr>
          <a:xfrm>
            <a:off x="640080" y="320040"/>
            <a:ext cx="3382920" cy="200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00" b="1" u="none" strike="noStrike" spc="119">
                <a:solidFill>
                  <a:srgbClr val="B58A4A"/>
                </a:solidFill>
                <a:effectLst/>
                <a:uFillTx/>
                <a:latin typeface="Aptos"/>
                <a:ea typeface="Aptos"/>
              </a:rPr>
              <a:t>LÓGICA COMÚN</a:t>
            </a:r>
            <a:endParaRPr lang="es-AR" sz="800" b="0" u="none" strike="noStrike">
              <a:solidFill>
                <a:srgbClr val="000000"/>
              </a:solidFill>
              <a:effectLst/>
              <a:uFillTx/>
              <a:latin typeface="Arial"/>
            </a:endParaRPr>
          </a:p>
        </p:txBody>
      </p:sp>
      <p:sp>
        <p:nvSpPr>
          <p:cNvPr id="49" name="Text 1"/>
          <p:cNvSpPr/>
          <p:nvPr/>
        </p:nvSpPr>
        <p:spPr>
          <a:xfrm>
            <a:off x="640080" y="567000"/>
            <a:ext cx="10881000" cy="5940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2600" b="1" u="none" strike="noStrike">
                <a:solidFill>
                  <a:srgbClr val="17324D"/>
                </a:solidFill>
                <a:effectLst/>
                <a:uFillTx/>
                <a:latin typeface="Aptos Display"/>
                <a:ea typeface="Aptos Display"/>
              </a:rPr>
              <a:t>Qué hacen los sistemas de segunda oportunidad</a:t>
            </a:r>
            <a:endParaRPr lang="es-AR" sz="2600" b="0" u="none" strike="noStrike">
              <a:solidFill>
                <a:srgbClr val="000000"/>
              </a:solidFill>
              <a:effectLst/>
              <a:uFillTx/>
              <a:latin typeface="Arial"/>
            </a:endParaRPr>
          </a:p>
        </p:txBody>
      </p:sp>
      <p:sp>
        <p:nvSpPr>
          <p:cNvPr id="50" name="Text 2"/>
          <p:cNvSpPr/>
          <p:nvPr/>
        </p:nvSpPr>
        <p:spPr>
          <a:xfrm>
            <a:off x="658440" y="1234440"/>
            <a:ext cx="10423800" cy="411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600" b="0" u="none" strike="noStrike">
                <a:solidFill>
                  <a:srgbClr val="202833"/>
                </a:solidFill>
                <a:effectLst/>
                <a:uFillTx/>
                <a:latin typeface="Aptos"/>
              </a:rPr>
              <a:t>España y Francia usan estructuras distintas, pero comparten una secuencia económica y jurídica.</a:t>
            </a:r>
            <a:endParaRPr lang="es-AR" sz="1600" b="0" u="none" strike="noStrike">
              <a:solidFill>
                <a:srgbClr val="000000"/>
              </a:solidFill>
              <a:effectLst/>
              <a:uFillTx/>
              <a:latin typeface="Arial"/>
            </a:endParaRPr>
          </a:p>
        </p:txBody>
      </p:sp>
      <p:sp>
        <p:nvSpPr>
          <p:cNvPr id="51" name="Shape 3"/>
          <p:cNvSpPr/>
          <p:nvPr/>
        </p:nvSpPr>
        <p:spPr>
          <a:xfrm>
            <a:off x="576000" y="2148840"/>
            <a:ext cx="2029680" cy="1965600"/>
          </a:xfrm>
          <a:prstGeom prst="roundRect">
            <a:avLst>
              <a:gd name="adj" fmla="val 3721"/>
            </a:avLst>
          </a:prstGeom>
          <a:solidFill>
            <a:srgbClr val="FFFFFF"/>
          </a:solidFill>
          <a:ln w="12700">
            <a:solidFill>
              <a:srgbClr val="D8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52" name="Text 4"/>
          <p:cNvSpPr/>
          <p:nvPr/>
        </p:nvSpPr>
        <p:spPr>
          <a:xfrm>
            <a:off x="740520" y="2331720"/>
            <a:ext cx="3470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1" u="none" strike="noStrike">
                <a:solidFill>
                  <a:srgbClr val="B58A4A"/>
                </a:solidFill>
                <a:effectLst/>
                <a:uFillTx/>
                <a:latin typeface="Aptos"/>
              </a:rPr>
              <a:t>1</a:t>
            </a:r>
            <a:endParaRPr lang="es-AR" sz="1100" b="0" u="none" strike="noStrike">
              <a:solidFill>
                <a:srgbClr val="000000"/>
              </a:solidFill>
              <a:effectLst/>
              <a:uFillTx/>
              <a:latin typeface="Arial"/>
            </a:endParaRPr>
          </a:p>
        </p:txBody>
      </p:sp>
      <p:sp>
        <p:nvSpPr>
          <p:cNvPr id="53" name="Text 5"/>
          <p:cNvSpPr/>
          <p:nvPr/>
        </p:nvSpPr>
        <p:spPr>
          <a:xfrm>
            <a:off x="740520" y="2724840"/>
            <a:ext cx="1700280" cy="310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500" b="1" u="none" strike="noStrike">
                <a:solidFill>
                  <a:srgbClr val="17324D"/>
                </a:solidFill>
                <a:effectLst/>
                <a:uFillTx/>
                <a:latin typeface="Aptos"/>
              </a:rPr>
              <a:t>Identificar</a:t>
            </a:r>
            <a:endParaRPr lang="es-AR" sz="1500" b="0" u="none" strike="noStrike">
              <a:solidFill>
                <a:srgbClr val="000000"/>
              </a:solidFill>
              <a:effectLst/>
              <a:uFillTx/>
              <a:latin typeface="Arial"/>
            </a:endParaRPr>
          </a:p>
        </p:txBody>
      </p:sp>
      <p:sp>
        <p:nvSpPr>
          <p:cNvPr id="54" name="Text 6"/>
          <p:cNvSpPr/>
          <p:nvPr/>
        </p:nvSpPr>
        <p:spPr>
          <a:xfrm>
            <a:off x="740520" y="3182040"/>
            <a:ext cx="1700280" cy="566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070" b="0" u="none" strike="noStrike">
                <a:solidFill>
                  <a:srgbClr val="202833"/>
                </a:solidFill>
                <a:effectLst/>
                <a:uFillTx/>
                <a:latin typeface="Aptos"/>
              </a:rPr>
              <a:t>Activo, ingresos y pasivo completo</a:t>
            </a:r>
            <a:endParaRPr lang="es-AR" sz="1070" b="0" u="none" strike="noStrike">
              <a:solidFill>
                <a:srgbClr val="000000"/>
              </a:solidFill>
              <a:effectLst/>
              <a:uFillTx/>
              <a:latin typeface="Arial"/>
            </a:endParaRPr>
          </a:p>
        </p:txBody>
      </p:sp>
      <p:sp>
        <p:nvSpPr>
          <p:cNvPr id="55" name="Shape 7"/>
          <p:cNvSpPr/>
          <p:nvPr/>
        </p:nvSpPr>
        <p:spPr>
          <a:xfrm>
            <a:off x="2770560" y="2148840"/>
            <a:ext cx="2029680" cy="1965600"/>
          </a:xfrm>
          <a:prstGeom prst="roundRect">
            <a:avLst>
              <a:gd name="adj" fmla="val 3721"/>
            </a:avLst>
          </a:prstGeom>
          <a:solidFill>
            <a:srgbClr val="FFFFFF"/>
          </a:solidFill>
          <a:ln w="12700">
            <a:solidFill>
              <a:srgbClr val="D8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56" name="Text 8"/>
          <p:cNvSpPr/>
          <p:nvPr/>
        </p:nvSpPr>
        <p:spPr>
          <a:xfrm>
            <a:off x="2935080" y="2331720"/>
            <a:ext cx="3470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1" u="none" strike="noStrike">
                <a:solidFill>
                  <a:srgbClr val="B58A4A"/>
                </a:solidFill>
                <a:effectLst/>
                <a:uFillTx/>
                <a:latin typeface="Aptos"/>
              </a:rPr>
              <a:t>2</a:t>
            </a:r>
            <a:endParaRPr lang="es-AR" sz="1100" b="0" u="none" strike="noStrike">
              <a:solidFill>
                <a:srgbClr val="000000"/>
              </a:solidFill>
              <a:effectLst/>
              <a:uFillTx/>
              <a:latin typeface="Arial"/>
            </a:endParaRPr>
          </a:p>
        </p:txBody>
      </p:sp>
      <p:sp>
        <p:nvSpPr>
          <p:cNvPr id="57" name="Text 9"/>
          <p:cNvSpPr/>
          <p:nvPr/>
        </p:nvSpPr>
        <p:spPr>
          <a:xfrm>
            <a:off x="2935080" y="2724840"/>
            <a:ext cx="1700280" cy="310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500" b="1" u="none" strike="noStrike">
                <a:solidFill>
                  <a:srgbClr val="17324D"/>
                </a:solidFill>
                <a:effectLst/>
                <a:uFillTx/>
                <a:latin typeface="Aptos"/>
              </a:rPr>
              <a:t>Estabilizar</a:t>
            </a:r>
            <a:endParaRPr lang="es-AR" sz="1500" b="0" u="none" strike="noStrike">
              <a:solidFill>
                <a:srgbClr val="000000"/>
              </a:solidFill>
              <a:effectLst/>
              <a:uFillTx/>
              <a:latin typeface="Arial"/>
            </a:endParaRPr>
          </a:p>
        </p:txBody>
      </p:sp>
      <p:sp>
        <p:nvSpPr>
          <p:cNvPr id="58" name="Text 10"/>
          <p:cNvSpPr/>
          <p:nvPr/>
        </p:nvSpPr>
        <p:spPr>
          <a:xfrm>
            <a:off x="2935080" y="3182040"/>
            <a:ext cx="1700280" cy="566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070" b="0" u="none" strike="noStrike">
                <a:solidFill>
                  <a:srgbClr val="202833"/>
                </a:solidFill>
                <a:effectLst/>
                <a:uFillTx/>
                <a:latin typeface="Aptos"/>
              </a:rPr>
              <a:t>Frenar la persecución individual</a:t>
            </a:r>
            <a:endParaRPr lang="es-AR" sz="1070" b="0" u="none" strike="noStrike">
              <a:solidFill>
                <a:srgbClr val="000000"/>
              </a:solidFill>
              <a:effectLst/>
              <a:uFillTx/>
              <a:latin typeface="Arial"/>
            </a:endParaRPr>
          </a:p>
        </p:txBody>
      </p:sp>
      <p:sp>
        <p:nvSpPr>
          <p:cNvPr id="59" name="Shape 11"/>
          <p:cNvSpPr/>
          <p:nvPr/>
        </p:nvSpPr>
        <p:spPr>
          <a:xfrm>
            <a:off x="4965120" y="2148840"/>
            <a:ext cx="2029680" cy="1965600"/>
          </a:xfrm>
          <a:prstGeom prst="roundRect">
            <a:avLst>
              <a:gd name="adj" fmla="val 3721"/>
            </a:avLst>
          </a:prstGeom>
          <a:solidFill>
            <a:srgbClr val="FFFFFF"/>
          </a:solidFill>
          <a:ln w="12700">
            <a:solidFill>
              <a:srgbClr val="D8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60" name="Text 12"/>
          <p:cNvSpPr/>
          <p:nvPr/>
        </p:nvSpPr>
        <p:spPr>
          <a:xfrm>
            <a:off x="5129640" y="2331720"/>
            <a:ext cx="3470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1" u="none" strike="noStrike">
                <a:solidFill>
                  <a:srgbClr val="B58A4A"/>
                </a:solidFill>
                <a:effectLst/>
                <a:uFillTx/>
                <a:latin typeface="Aptos"/>
              </a:rPr>
              <a:t>3</a:t>
            </a:r>
            <a:endParaRPr lang="es-AR" sz="1100" b="0" u="none" strike="noStrike">
              <a:solidFill>
                <a:srgbClr val="000000"/>
              </a:solidFill>
              <a:effectLst/>
              <a:uFillTx/>
              <a:latin typeface="Arial"/>
            </a:endParaRPr>
          </a:p>
        </p:txBody>
      </p:sp>
      <p:sp>
        <p:nvSpPr>
          <p:cNvPr id="61" name="Text 13"/>
          <p:cNvSpPr/>
          <p:nvPr/>
        </p:nvSpPr>
        <p:spPr>
          <a:xfrm>
            <a:off x="5129640" y="2724840"/>
            <a:ext cx="1700280" cy="310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500" b="1" u="none" strike="noStrike">
                <a:solidFill>
                  <a:srgbClr val="17324D"/>
                </a:solidFill>
                <a:effectLst/>
                <a:uFillTx/>
                <a:latin typeface="Aptos"/>
              </a:rPr>
              <a:t>Medir</a:t>
            </a:r>
            <a:endParaRPr lang="es-AR" sz="1500" b="0" u="none" strike="noStrike">
              <a:solidFill>
                <a:srgbClr val="000000"/>
              </a:solidFill>
              <a:effectLst/>
              <a:uFillTx/>
              <a:latin typeface="Arial"/>
            </a:endParaRPr>
          </a:p>
        </p:txBody>
      </p:sp>
      <p:sp>
        <p:nvSpPr>
          <p:cNvPr id="62" name="Text 14"/>
          <p:cNvSpPr/>
          <p:nvPr/>
        </p:nvSpPr>
        <p:spPr>
          <a:xfrm>
            <a:off x="5129640" y="3182040"/>
            <a:ext cx="1700280" cy="566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070" b="0" u="none" strike="noStrike">
                <a:solidFill>
                  <a:srgbClr val="202833"/>
                </a:solidFill>
                <a:effectLst/>
                <a:uFillTx/>
                <a:latin typeface="Aptos"/>
              </a:rPr>
              <a:t>Capacidad real de pago + mínimo vital</a:t>
            </a:r>
            <a:endParaRPr lang="es-AR" sz="1070" b="0" u="none" strike="noStrike">
              <a:solidFill>
                <a:srgbClr val="000000"/>
              </a:solidFill>
              <a:effectLst/>
              <a:uFillTx/>
              <a:latin typeface="Arial"/>
            </a:endParaRPr>
          </a:p>
        </p:txBody>
      </p:sp>
      <p:sp>
        <p:nvSpPr>
          <p:cNvPr id="63" name="Shape 15"/>
          <p:cNvSpPr/>
          <p:nvPr/>
        </p:nvSpPr>
        <p:spPr>
          <a:xfrm>
            <a:off x="7159680" y="2148840"/>
            <a:ext cx="2029680" cy="1965600"/>
          </a:xfrm>
          <a:prstGeom prst="roundRect">
            <a:avLst>
              <a:gd name="adj" fmla="val 3721"/>
            </a:avLst>
          </a:prstGeom>
          <a:solidFill>
            <a:srgbClr val="FFFFFF"/>
          </a:solidFill>
          <a:ln w="12700">
            <a:solidFill>
              <a:srgbClr val="D8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64" name="Text 16"/>
          <p:cNvSpPr/>
          <p:nvPr/>
        </p:nvSpPr>
        <p:spPr>
          <a:xfrm>
            <a:off x="7324200" y="2331720"/>
            <a:ext cx="3470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1" u="none" strike="noStrike">
                <a:solidFill>
                  <a:srgbClr val="B58A4A"/>
                </a:solidFill>
                <a:effectLst/>
                <a:uFillTx/>
                <a:latin typeface="Aptos"/>
              </a:rPr>
              <a:t>4</a:t>
            </a:r>
            <a:endParaRPr lang="es-AR" sz="1100" b="0" u="none" strike="noStrike">
              <a:solidFill>
                <a:srgbClr val="000000"/>
              </a:solidFill>
              <a:effectLst/>
              <a:uFillTx/>
              <a:latin typeface="Arial"/>
            </a:endParaRPr>
          </a:p>
        </p:txBody>
      </p:sp>
      <p:sp>
        <p:nvSpPr>
          <p:cNvPr id="65" name="Text 17"/>
          <p:cNvSpPr/>
          <p:nvPr/>
        </p:nvSpPr>
        <p:spPr>
          <a:xfrm>
            <a:off x="7324200" y="2724840"/>
            <a:ext cx="1700280" cy="310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500" b="1" u="none" strike="noStrike">
                <a:solidFill>
                  <a:srgbClr val="17324D"/>
                </a:solidFill>
                <a:effectLst/>
                <a:uFillTx/>
                <a:latin typeface="Aptos"/>
              </a:rPr>
              <a:t>Reestructurar</a:t>
            </a:r>
            <a:endParaRPr lang="es-AR" sz="1500" b="0" u="none" strike="noStrike">
              <a:solidFill>
                <a:srgbClr val="000000"/>
              </a:solidFill>
              <a:effectLst/>
              <a:uFillTx/>
              <a:latin typeface="Arial"/>
            </a:endParaRPr>
          </a:p>
        </p:txBody>
      </p:sp>
      <p:sp>
        <p:nvSpPr>
          <p:cNvPr id="66" name="Text 18"/>
          <p:cNvSpPr/>
          <p:nvPr/>
        </p:nvSpPr>
        <p:spPr>
          <a:xfrm>
            <a:off x="7324200" y="3182040"/>
            <a:ext cx="1700280" cy="566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070" b="0" u="none" strike="noStrike">
                <a:solidFill>
                  <a:srgbClr val="202833"/>
                </a:solidFill>
                <a:effectLst/>
                <a:uFillTx/>
                <a:latin typeface="Aptos"/>
              </a:rPr>
              <a:t>Plan, quitas, esperas o medidas</a:t>
            </a:r>
            <a:endParaRPr lang="es-AR" sz="1070" b="0" u="none" strike="noStrike">
              <a:solidFill>
                <a:srgbClr val="000000"/>
              </a:solidFill>
              <a:effectLst/>
              <a:uFillTx/>
              <a:latin typeface="Arial"/>
            </a:endParaRPr>
          </a:p>
        </p:txBody>
      </p:sp>
      <p:sp>
        <p:nvSpPr>
          <p:cNvPr id="67" name="Shape 19"/>
          <p:cNvSpPr/>
          <p:nvPr/>
        </p:nvSpPr>
        <p:spPr>
          <a:xfrm>
            <a:off x="9354240" y="2148840"/>
            <a:ext cx="2029680" cy="1965600"/>
          </a:xfrm>
          <a:prstGeom prst="roundRect">
            <a:avLst>
              <a:gd name="adj" fmla="val 3721"/>
            </a:avLst>
          </a:prstGeom>
          <a:solidFill>
            <a:srgbClr val="F5EEE3"/>
          </a:solidFill>
          <a:ln w="12700">
            <a:solidFill>
              <a:srgbClr val="B58A4A"/>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68" name="Text 20"/>
          <p:cNvSpPr/>
          <p:nvPr/>
        </p:nvSpPr>
        <p:spPr>
          <a:xfrm>
            <a:off x="9518760" y="2331720"/>
            <a:ext cx="3470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1" u="none" strike="noStrike">
                <a:solidFill>
                  <a:srgbClr val="B58A4A"/>
                </a:solidFill>
                <a:effectLst/>
                <a:uFillTx/>
                <a:latin typeface="Aptos"/>
              </a:rPr>
              <a:t>5</a:t>
            </a:r>
            <a:endParaRPr lang="es-AR" sz="1100" b="0" u="none" strike="noStrike">
              <a:solidFill>
                <a:srgbClr val="000000"/>
              </a:solidFill>
              <a:effectLst/>
              <a:uFillTx/>
              <a:latin typeface="Arial"/>
            </a:endParaRPr>
          </a:p>
        </p:txBody>
      </p:sp>
      <p:sp>
        <p:nvSpPr>
          <p:cNvPr id="69" name="Text 21"/>
          <p:cNvSpPr/>
          <p:nvPr/>
        </p:nvSpPr>
        <p:spPr>
          <a:xfrm>
            <a:off x="9518760" y="2724840"/>
            <a:ext cx="1700280" cy="310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500" b="1" u="none" strike="noStrike">
                <a:solidFill>
                  <a:srgbClr val="17324D"/>
                </a:solidFill>
                <a:effectLst/>
                <a:uFillTx/>
                <a:latin typeface="Aptos"/>
              </a:rPr>
              <a:t>Cerrar</a:t>
            </a:r>
            <a:endParaRPr lang="es-AR" sz="1500" b="0" u="none" strike="noStrike">
              <a:solidFill>
                <a:srgbClr val="000000"/>
              </a:solidFill>
              <a:effectLst/>
              <a:uFillTx/>
              <a:latin typeface="Arial"/>
            </a:endParaRPr>
          </a:p>
        </p:txBody>
      </p:sp>
      <p:sp>
        <p:nvSpPr>
          <p:cNvPr id="70" name="Text 22"/>
          <p:cNvSpPr/>
          <p:nvPr/>
        </p:nvSpPr>
        <p:spPr>
          <a:xfrm>
            <a:off x="9518760" y="3182040"/>
            <a:ext cx="1700280" cy="566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070" b="0" u="none" strike="noStrike">
                <a:solidFill>
                  <a:srgbClr val="202833"/>
                </a:solidFill>
                <a:effectLst/>
                <a:uFillTx/>
                <a:latin typeface="Aptos"/>
              </a:rPr>
              <a:t>Exonerar el saldo imposible de pagar</a:t>
            </a:r>
            <a:endParaRPr lang="es-AR" sz="1070" b="0" u="none" strike="noStrike">
              <a:solidFill>
                <a:srgbClr val="000000"/>
              </a:solidFill>
              <a:effectLst/>
              <a:uFillTx/>
              <a:latin typeface="Arial"/>
            </a:endParaRPr>
          </a:p>
        </p:txBody>
      </p:sp>
      <p:sp>
        <p:nvSpPr>
          <p:cNvPr id="71" name="Text 23"/>
          <p:cNvSpPr/>
          <p:nvPr/>
        </p:nvSpPr>
        <p:spPr>
          <a:xfrm>
            <a:off x="1234440" y="4709160"/>
            <a:ext cx="969228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600" b="1" u="none" strike="noStrike">
                <a:solidFill>
                  <a:srgbClr val="17324D"/>
                </a:solidFill>
                <a:effectLst/>
                <a:uFillTx/>
                <a:latin typeface="Aptos"/>
              </a:rPr>
              <a:t>Buena fe y transparencia operan como condición transversal de acceso y permanencia.</a:t>
            </a:r>
            <a:endParaRPr lang="es-AR" sz="1600" b="0" u="none" strike="noStrike">
              <a:solidFill>
                <a:srgbClr val="000000"/>
              </a:solidFill>
              <a:effectLst/>
              <a:uFillTx/>
              <a:latin typeface="Arial"/>
            </a:endParaRPr>
          </a:p>
        </p:txBody>
      </p:sp>
      <p:sp>
        <p:nvSpPr>
          <p:cNvPr id="72" name="PlaceHolder 1"/>
          <p:cNvSpPr>
            <a:spLocks noGrp="1"/>
          </p:cNvSpPr>
          <p:nvPr>
            <p:ph type="sldNum" idx="6"/>
          </p:nvPr>
        </p:nvSpPr>
        <p:spPr>
          <a:xfrm>
            <a:off x="11109960" y="6492240"/>
            <a:ext cx="456840" cy="200880"/>
          </a:xfrm>
          <a:prstGeom prst="rect">
            <a:avLst/>
          </a:prstGeom>
          <a:noFill/>
          <a:ln w="0">
            <a:noFill/>
          </a:ln>
        </p:spPr>
        <p:txBody>
          <a:bodyPr lIns="0" tIns="0" rIns="0" bIns="0" anchor="t">
            <a:noAutofit/>
          </a:bodyPr>
          <a:lstStyle>
            <a:lvl1pPr indent="0" algn="r" defTabSz="914400">
              <a:lnSpc>
                <a:spcPct val="100000"/>
              </a:lnSpc>
              <a:buNone/>
              <a:defRPr lang="en-US" sz="750" b="0" u="none" strike="noStrike">
                <a:solidFill>
                  <a:srgbClr val="6E7681"/>
                </a:solidFill>
                <a:effectLst/>
                <a:uFillTx/>
                <a:latin typeface="Aptos"/>
                <a:ea typeface="Aptos"/>
              </a:defRPr>
            </a:lvl1pPr>
          </a:lstStyle>
          <a:p>
            <a:pPr indent="0" algn="r" defTabSz="914400">
              <a:lnSpc>
                <a:spcPct val="100000"/>
              </a:lnSpc>
              <a:buNone/>
            </a:pPr>
            <a:fld id="{54678F9F-41AB-461B-BDF2-524144C2AFD2}" type="slidenum">
              <a:rPr lang="en-US" sz="750" b="0" u="none" strike="noStrike">
                <a:solidFill>
                  <a:srgbClr val="6E7681"/>
                </a:solidFill>
                <a:effectLst/>
                <a:uFillTx/>
                <a:latin typeface="Aptos"/>
                <a:ea typeface="Aptos"/>
              </a:rPr>
              <a:t>3</a:t>
            </a:fld>
            <a:endParaRPr lang="es-AR" sz="750" b="0" u="none" strike="noStrike">
              <a:solidFill>
                <a:srgbClr val="000000"/>
              </a:solidFill>
              <a:effectLst/>
              <a:uFillTx/>
              <a:latin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Text 0"/>
          <p:cNvSpPr/>
          <p:nvPr/>
        </p:nvSpPr>
        <p:spPr>
          <a:xfrm>
            <a:off x="640080" y="320040"/>
            <a:ext cx="3382920" cy="200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00" b="1" u="none" strike="noStrike" spc="119">
                <a:solidFill>
                  <a:srgbClr val="B58A4A"/>
                </a:solidFill>
                <a:effectLst/>
                <a:uFillTx/>
                <a:latin typeface="Aptos"/>
                <a:ea typeface="Aptos"/>
              </a:rPr>
              <a:t>MODELO JUDICIAL</a:t>
            </a:r>
            <a:endParaRPr lang="es-AR" sz="800" b="0" u="none" strike="noStrike">
              <a:solidFill>
                <a:srgbClr val="000000"/>
              </a:solidFill>
              <a:effectLst/>
              <a:uFillTx/>
              <a:latin typeface="Arial"/>
            </a:endParaRPr>
          </a:p>
        </p:txBody>
      </p:sp>
      <p:sp>
        <p:nvSpPr>
          <p:cNvPr id="74" name="Text 1"/>
          <p:cNvSpPr/>
          <p:nvPr/>
        </p:nvSpPr>
        <p:spPr>
          <a:xfrm>
            <a:off x="640080" y="567000"/>
            <a:ext cx="10881000" cy="5940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2600" b="1" u="none" strike="noStrike">
                <a:solidFill>
                  <a:srgbClr val="17324D"/>
                </a:solidFill>
                <a:effectLst/>
                <a:uFillTx/>
                <a:latin typeface="Aptos Display"/>
                <a:ea typeface="Aptos Display"/>
              </a:rPr>
              <a:t>España: segunda oportunidad dentro del concurso</a:t>
            </a:r>
            <a:endParaRPr lang="es-AR" sz="2600" b="0" u="none" strike="noStrike">
              <a:solidFill>
                <a:srgbClr val="000000"/>
              </a:solidFill>
              <a:effectLst/>
              <a:uFillTx/>
              <a:latin typeface="Arial"/>
            </a:endParaRPr>
          </a:p>
        </p:txBody>
      </p:sp>
      <p:sp>
        <p:nvSpPr>
          <p:cNvPr id="75" name="Shape 2"/>
          <p:cNvSpPr/>
          <p:nvPr/>
        </p:nvSpPr>
        <p:spPr>
          <a:xfrm>
            <a:off x="713160" y="1307520"/>
            <a:ext cx="3017160" cy="383760"/>
          </a:xfrm>
          <a:prstGeom prst="roundRect">
            <a:avLst>
              <a:gd name="adj" fmla="val 19048"/>
            </a:avLst>
          </a:prstGeom>
          <a:solidFill>
            <a:srgbClr val="A96835"/>
          </a:solidFill>
          <a:ln w="12700">
            <a:solidFill>
              <a:srgbClr val="A96835"/>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FFFFFF"/>
              </a:solidFill>
              <a:effectLst/>
              <a:uFillTx/>
              <a:latin typeface="Arial"/>
            </a:endParaRPr>
          </a:p>
        </p:txBody>
      </p:sp>
      <p:sp>
        <p:nvSpPr>
          <p:cNvPr id="76" name="Text 3"/>
          <p:cNvSpPr/>
          <p:nvPr/>
        </p:nvSpPr>
        <p:spPr>
          <a:xfrm>
            <a:off x="786240" y="1371600"/>
            <a:ext cx="2871000" cy="219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950" b="1" u="none" strike="noStrike">
                <a:solidFill>
                  <a:srgbClr val="FFFFFF"/>
                </a:solidFill>
                <a:effectLst/>
                <a:uFillTx/>
                <a:latin typeface="Aptos"/>
              </a:rPr>
              <a:t>PERSONA NATURAL · EMPRESARIA O NO</a:t>
            </a:r>
            <a:endParaRPr lang="es-AR" sz="950" b="0" u="none" strike="noStrike">
              <a:solidFill>
                <a:srgbClr val="000000"/>
              </a:solidFill>
              <a:effectLst/>
              <a:uFillTx/>
              <a:latin typeface="Arial"/>
            </a:endParaRPr>
          </a:p>
        </p:txBody>
      </p:sp>
      <p:sp>
        <p:nvSpPr>
          <p:cNvPr id="77" name="Text 4"/>
          <p:cNvSpPr/>
          <p:nvPr/>
        </p:nvSpPr>
        <p:spPr>
          <a:xfrm>
            <a:off x="731520" y="1828800"/>
            <a:ext cx="5623200" cy="6397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600" b="0" u="none" strike="noStrike">
                <a:solidFill>
                  <a:srgbClr val="202833"/>
                </a:solidFill>
                <a:effectLst/>
                <a:uFillTx/>
                <a:latin typeface="Aptos"/>
              </a:rPr>
              <a:t>La exoneración del pasivo insatisfecho (EPI) se integra al Texto Refundido de la Ley Concursal.</a:t>
            </a:r>
            <a:endParaRPr lang="es-AR" sz="1600" b="0" u="none" strike="noStrike">
              <a:solidFill>
                <a:srgbClr val="000000"/>
              </a:solidFill>
              <a:effectLst/>
              <a:uFillTx/>
              <a:latin typeface="Arial"/>
            </a:endParaRPr>
          </a:p>
        </p:txBody>
      </p:sp>
      <p:sp>
        <p:nvSpPr>
          <p:cNvPr id="78" name="Shape 5"/>
          <p:cNvSpPr/>
          <p:nvPr/>
        </p:nvSpPr>
        <p:spPr>
          <a:xfrm>
            <a:off x="777240" y="2752200"/>
            <a:ext cx="100080" cy="100080"/>
          </a:xfrm>
          <a:prstGeom prst="ellipse">
            <a:avLst/>
          </a:prstGeom>
          <a:solidFill>
            <a:srgbClr val="B58A4A"/>
          </a:solidFill>
          <a:ln w="12700">
            <a:solidFill>
              <a:srgbClr val="B58A4A"/>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es-AR" sz="1800" b="0" u="none" strike="noStrike">
              <a:solidFill>
                <a:srgbClr val="FFFFFF"/>
              </a:solidFill>
              <a:effectLst/>
              <a:uFillTx/>
              <a:latin typeface="Arial"/>
            </a:endParaRPr>
          </a:p>
        </p:txBody>
      </p:sp>
      <p:sp>
        <p:nvSpPr>
          <p:cNvPr id="79" name="Text 6"/>
          <p:cNvSpPr/>
          <p:nvPr/>
        </p:nvSpPr>
        <p:spPr>
          <a:xfrm>
            <a:off x="987480" y="2606040"/>
            <a:ext cx="5184360" cy="578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300" b="0" u="none" strike="noStrike">
                <a:solidFill>
                  <a:srgbClr val="202833"/>
                </a:solidFill>
                <a:effectLst/>
                <a:uFillTx/>
                <a:latin typeface="Aptos"/>
              </a:rPr>
              <a:t>Acceso condicionado a la buena fe.</a:t>
            </a:r>
            <a:endParaRPr lang="es-AR" sz="1300" b="0" u="none" strike="noStrike">
              <a:solidFill>
                <a:srgbClr val="000000"/>
              </a:solidFill>
              <a:effectLst/>
              <a:uFillTx/>
              <a:latin typeface="Arial"/>
            </a:endParaRPr>
          </a:p>
        </p:txBody>
      </p:sp>
      <p:sp>
        <p:nvSpPr>
          <p:cNvPr id="80" name="Shape 7"/>
          <p:cNvSpPr/>
          <p:nvPr/>
        </p:nvSpPr>
        <p:spPr>
          <a:xfrm>
            <a:off x="777240" y="3358080"/>
            <a:ext cx="100080" cy="100080"/>
          </a:xfrm>
          <a:prstGeom prst="ellipse">
            <a:avLst/>
          </a:prstGeom>
          <a:solidFill>
            <a:srgbClr val="B58A4A"/>
          </a:solidFill>
          <a:ln w="12700">
            <a:solidFill>
              <a:srgbClr val="B58A4A"/>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es-AR" sz="1800" b="0" u="none" strike="noStrike">
              <a:solidFill>
                <a:srgbClr val="FFFFFF"/>
              </a:solidFill>
              <a:effectLst/>
              <a:uFillTx/>
              <a:latin typeface="Arial"/>
            </a:endParaRPr>
          </a:p>
        </p:txBody>
      </p:sp>
      <p:sp>
        <p:nvSpPr>
          <p:cNvPr id="81" name="Text 8"/>
          <p:cNvSpPr/>
          <p:nvPr/>
        </p:nvSpPr>
        <p:spPr>
          <a:xfrm>
            <a:off x="987480" y="3211920"/>
            <a:ext cx="5184360" cy="578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300" b="0" u="none" strike="noStrike">
                <a:solidFill>
                  <a:srgbClr val="202833"/>
                </a:solidFill>
                <a:effectLst/>
                <a:uFillTx/>
                <a:latin typeface="Aptos"/>
              </a:rPr>
              <a:t>Decisión y control judicial.</a:t>
            </a:r>
            <a:endParaRPr lang="es-AR" sz="1300" b="0" u="none" strike="noStrike">
              <a:solidFill>
                <a:srgbClr val="000000"/>
              </a:solidFill>
              <a:effectLst/>
              <a:uFillTx/>
              <a:latin typeface="Arial"/>
            </a:endParaRPr>
          </a:p>
        </p:txBody>
      </p:sp>
      <p:sp>
        <p:nvSpPr>
          <p:cNvPr id="82" name="Shape 9"/>
          <p:cNvSpPr/>
          <p:nvPr/>
        </p:nvSpPr>
        <p:spPr>
          <a:xfrm>
            <a:off x="777240" y="3963960"/>
            <a:ext cx="100080" cy="100080"/>
          </a:xfrm>
          <a:prstGeom prst="ellipse">
            <a:avLst/>
          </a:prstGeom>
          <a:solidFill>
            <a:srgbClr val="B58A4A"/>
          </a:solidFill>
          <a:ln w="12700">
            <a:solidFill>
              <a:srgbClr val="B58A4A"/>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es-AR" sz="1800" b="0" u="none" strike="noStrike">
              <a:solidFill>
                <a:srgbClr val="FFFFFF"/>
              </a:solidFill>
              <a:effectLst/>
              <a:uFillTx/>
              <a:latin typeface="Arial"/>
            </a:endParaRPr>
          </a:p>
        </p:txBody>
      </p:sp>
      <p:sp>
        <p:nvSpPr>
          <p:cNvPr id="83" name="Text 10"/>
          <p:cNvSpPr/>
          <p:nvPr/>
        </p:nvSpPr>
        <p:spPr>
          <a:xfrm>
            <a:off x="987480" y="3817800"/>
            <a:ext cx="5184360" cy="578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300" b="0" u="none" strike="noStrike">
                <a:solidFill>
                  <a:srgbClr val="202833"/>
                </a:solidFill>
                <a:effectLst/>
                <a:uFillTx/>
                <a:latin typeface="Aptos"/>
              </a:rPr>
              <a:t>Dos vías alternativas: plan de pagos o liquidación.</a:t>
            </a:r>
            <a:endParaRPr lang="es-AR" sz="1300" b="0" u="none" strike="noStrike">
              <a:solidFill>
                <a:srgbClr val="000000"/>
              </a:solidFill>
              <a:effectLst/>
              <a:uFillTx/>
              <a:latin typeface="Arial"/>
            </a:endParaRPr>
          </a:p>
        </p:txBody>
      </p:sp>
      <p:sp>
        <p:nvSpPr>
          <p:cNvPr id="84" name="Shape 11"/>
          <p:cNvSpPr/>
          <p:nvPr/>
        </p:nvSpPr>
        <p:spPr>
          <a:xfrm>
            <a:off x="777240" y="4569840"/>
            <a:ext cx="100080" cy="100080"/>
          </a:xfrm>
          <a:prstGeom prst="ellipse">
            <a:avLst/>
          </a:prstGeom>
          <a:solidFill>
            <a:srgbClr val="B58A4A"/>
          </a:solidFill>
          <a:ln w="12700">
            <a:solidFill>
              <a:srgbClr val="B58A4A"/>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es-AR" sz="1800" b="0" u="none" strike="noStrike">
              <a:solidFill>
                <a:srgbClr val="FFFFFF"/>
              </a:solidFill>
              <a:effectLst/>
              <a:uFillTx/>
              <a:latin typeface="Arial"/>
            </a:endParaRPr>
          </a:p>
        </p:txBody>
      </p:sp>
      <p:sp>
        <p:nvSpPr>
          <p:cNvPr id="85" name="Text 12"/>
          <p:cNvSpPr/>
          <p:nvPr/>
        </p:nvSpPr>
        <p:spPr>
          <a:xfrm>
            <a:off x="987480" y="4423320"/>
            <a:ext cx="5184360" cy="578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300" b="0" u="none" strike="noStrike">
                <a:solidFill>
                  <a:srgbClr val="202833"/>
                </a:solidFill>
                <a:effectLst/>
                <a:uFillTx/>
                <a:latin typeface="Aptos"/>
              </a:rPr>
              <a:t>La exoneración produce un verdadero cierre jurídico.</a:t>
            </a:r>
            <a:endParaRPr lang="es-AR" sz="1300" b="0" u="none" strike="noStrike">
              <a:solidFill>
                <a:srgbClr val="000000"/>
              </a:solidFill>
              <a:effectLst/>
              <a:uFillTx/>
              <a:latin typeface="Arial"/>
            </a:endParaRPr>
          </a:p>
        </p:txBody>
      </p:sp>
      <p:sp>
        <p:nvSpPr>
          <p:cNvPr id="86" name="Shape 13"/>
          <p:cNvSpPr/>
          <p:nvPr/>
        </p:nvSpPr>
        <p:spPr>
          <a:xfrm>
            <a:off x="6903720" y="1463040"/>
            <a:ext cx="4251600" cy="914040"/>
          </a:xfrm>
          <a:prstGeom prst="roundRect">
            <a:avLst>
              <a:gd name="adj" fmla="val 8000"/>
            </a:avLst>
          </a:prstGeom>
          <a:solidFill>
            <a:srgbClr val="17324D"/>
          </a:solidFill>
          <a:ln w="12700">
            <a:solidFill>
              <a:srgbClr val="17324D"/>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FFFFFF"/>
              </a:solidFill>
              <a:effectLst/>
              <a:uFillTx/>
              <a:latin typeface="Arial"/>
            </a:endParaRPr>
          </a:p>
        </p:txBody>
      </p:sp>
      <p:sp>
        <p:nvSpPr>
          <p:cNvPr id="87" name="Text 14"/>
          <p:cNvSpPr/>
          <p:nvPr/>
        </p:nvSpPr>
        <p:spPr>
          <a:xfrm>
            <a:off x="7086600" y="1719000"/>
            <a:ext cx="3885840" cy="310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800" b="1" u="none" strike="noStrike">
                <a:solidFill>
                  <a:srgbClr val="FFFFFF"/>
                </a:solidFill>
                <a:effectLst/>
                <a:uFillTx/>
                <a:latin typeface="Aptos"/>
              </a:rPr>
              <a:t>Solicitud de EPI</a:t>
            </a:r>
            <a:endParaRPr lang="es-AR" sz="1800" b="0" u="none" strike="noStrike">
              <a:solidFill>
                <a:srgbClr val="000000"/>
              </a:solidFill>
              <a:effectLst/>
              <a:uFillTx/>
              <a:latin typeface="Arial"/>
            </a:endParaRPr>
          </a:p>
        </p:txBody>
      </p:sp>
      <p:sp>
        <p:nvSpPr>
          <p:cNvPr id="88" name="Shape 15"/>
          <p:cNvSpPr/>
          <p:nvPr/>
        </p:nvSpPr>
        <p:spPr>
          <a:xfrm>
            <a:off x="9034200" y="2377440"/>
            <a:ext cx="360" cy="502920"/>
          </a:xfrm>
          <a:prstGeom prst="line">
            <a:avLst/>
          </a:prstGeom>
          <a:ln w="25400">
            <a:solidFill>
              <a:srgbClr val="5D7E96"/>
            </a:solidFill>
            <a:roun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es-AR" sz="1800" b="0" u="none" strike="noStrike">
              <a:solidFill>
                <a:srgbClr val="000000"/>
              </a:solidFill>
              <a:effectLst/>
              <a:uFillTx/>
              <a:latin typeface="Arial"/>
            </a:endParaRPr>
          </a:p>
        </p:txBody>
      </p:sp>
      <p:sp>
        <p:nvSpPr>
          <p:cNvPr id="89" name="Shape 16"/>
          <p:cNvSpPr/>
          <p:nvPr/>
        </p:nvSpPr>
        <p:spPr>
          <a:xfrm>
            <a:off x="7726680" y="2880360"/>
            <a:ext cx="2606040" cy="360"/>
          </a:xfrm>
          <a:prstGeom prst="line">
            <a:avLst/>
          </a:prstGeom>
          <a:ln w="25400">
            <a:solidFill>
              <a:srgbClr val="5D7E96"/>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s-AR" sz="1800" b="0" u="none" strike="noStrike">
              <a:solidFill>
                <a:srgbClr val="000000"/>
              </a:solidFill>
              <a:effectLst/>
              <a:uFillTx/>
              <a:latin typeface="Arial"/>
            </a:endParaRPr>
          </a:p>
        </p:txBody>
      </p:sp>
      <p:sp>
        <p:nvSpPr>
          <p:cNvPr id="90" name="Shape 17"/>
          <p:cNvSpPr/>
          <p:nvPr/>
        </p:nvSpPr>
        <p:spPr>
          <a:xfrm>
            <a:off x="7726680" y="2880360"/>
            <a:ext cx="360" cy="411480"/>
          </a:xfrm>
          <a:prstGeom prst="line">
            <a:avLst/>
          </a:prstGeom>
          <a:ln w="25400">
            <a:solidFill>
              <a:srgbClr val="5D7E96"/>
            </a:solidFill>
            <a:roun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es-AR" sz="1800" b="0" u="none" strike="noStrike">
              <a:solidFill>
                <a:srgbClr val="000000"/>
              </a:solidFill>
              <a:effectLst/>
              <a:uFillTx/>
              <a:latin typeface="Arial"/>
            </a:endParaRPr>
          </a:p>
        </p:txBody>
      </p:sp>
      <p:sp>
        <p:nvSpPr>
          <p:cNvPr id="91" name="Shape 18"/>
          <p:cNvSpPr/>
          <p:nvPr/>
        </p:nvSpPr>
        <p:spPr>
          <a:xfrm>
            <a:off x="10332720" y="2880360"/>
            <a:ext cx="360" cy="411480"/>
          </a:xfrm>
          <a:prstGeom prst="line">
            <a:avLst/>
          </a:prstGeom>
          <a:ln w="25400">
            <a:solidFill>
              <a:srgbClr val="5D7E96"/>
            </a:solidFill>
            <a:roun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es-AR" sz="1800" b="0" u="none" strike="noStrike">
              <a:solidFill>
                <a:srgbClr val="000000"/>
              </a:solidFill>
              <a:effectLst/>
              <a:uFillTx/>
              <a:latin typeface="Arial"/>
            </a:endParaRPr>
          </a:p>
        </p:txBody>
      </p:sp>
      <p:sp>
        <p:nvSpPr>
          <p:cNvPr id="92" name="Shape 19"/>
          <p:cNvSpPr/>
          <p:nvPr/>
        </p:nvSpPr>
        <p:spPr>
          <a:xfrm>
            <a:off x="6720840" y="3291840"/>
            <a:ext cx="2148480" cy="1371240"/>
          </a:xfrm>
          <a:prstGeom prst="roundRect">
            <a:avLst>
              <a:gd name="adj" fmla="val 5333"/>
            </a:avLst>
          </a:prstGeom>
          <a:solidFill>
            <a:srgbClr val="EEF3F6"/>
          </a:solidFill>
          <a:ln w="12700">
            <a:solidFill>
              <a:srgbClr val="C9D5DD"/>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93" name="Text 20"/>
          <p:cNvSpPr/>
          <p:nvPr/>
        </p:nvSpPr>
        <p:spPr>
          <a:xfrm>
            <a:off x="6903720" y="3547800"/>
            <a:ext cx="1782720" cy="301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300" b="1" u="none" strike="noStrike">
                <a:solidFill>
                  <a:srgbClr val="17324D"/>
                </a:solidFill>
                <a:effectLst/>
                <a:uFillTx/>
                <a:latin typeface="Aptos"/>
              </a:rPr>
              <a:t>PLAN DE PAGOS</a:t>
            </a:r>
            <a:endParaRPr lang="es-AR" sz="1300" b="0" u="none" strike="noStrike">
              <a:solidFill>
                <a:srgbClr val="000000"/>
              </a:solidFill>
              <a:effectLst/>
              <a:uFillTx/>
              <a:latin typeface="Arial"/>
            </a:endParaRPr>
          </a:p>
        </p:txBody>
      </p:sp>
      <p:sp>
        <p:nvSpPr>
          <p:cNvPr id="94" name="Text 21"/>
          <p:cNvSpPr/>
          <p:nvPr/>
        </p:nvSpPr>
        <p:spPr>
          <a:xfrm>
            <a:off x="6903720" y="3996000"/>
            <a:ext cx="178272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050" b="0" u="none" strike="noStrike">
                <a:solidFill>
                  <a:srgbClr val="202833"/>
                </a:solidFill>
                <a:effectLst/>
                <a:uFillTx/>
                <a:latin typeface="Aptos"/>
              </a:rPr>
              <a:t>Sin liquidación previa</a:t>
            </a:r>
            <a:endParaRPr lang="es-AR" sz="1050" b="0" u="none" strike="noStrike">
              <a:solidFill>
                <a:srgbClr val="000000"/>
              </a:solidFill>
              <a:effectLst/>
              <a:uFillTx/>
              <a:latin typeface="Arial"/>
            </a:endParaRPr>
          </a:p>
        </p:txBody>
      </p:sp>
      <p:sp>
        <p:nvSpPr>
          <p:cNvPr id="95" name="Shape 22"/>
          <p:cNvSpPr/>
          <p:nvPr/>
        </p:nvSpPr>
        <p:spPr>
          <a:xfrm>
            <a:off x="9281160" y="3291840"/>
            <a:ext cx="2148480" cy="1371240"/>
          </a:xfrm>
          <a:prstGeom prst="roundRect">
            <a:avLst>
              <a:gd name="adj" fmla="val 5333"/>
            </a:avLst>
          </a:prstGeom>
          <a:solidFill>
            <a:srgbClr val="F5EEE7"/>
          </a:solidFill>
          <a:ln w="12700">
            <a:solidFill>
              <a:srgbClr val="D5B68F"/>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96" name="Text 23"/>
          <p:cNvSpPr/>
          <p:nvPr/>
        </p:nvSpPr>
        <p:spPr>
          <a:xfrm>
            <a:off x="9464040" y="3547800"/>
            <a:ext cx="1782720" cy="301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300" b="1" u="none" strike="noStrike">
                <a:solidFill>
                  <a:srgbClr val="17324D"/>
                </a:solidFill>
                <a:effectLst/>
                <a:uFillTx/>
                <a:latin typeface="Aptos"/>
              </a:rPr>
              <a:t>LIQUIDACIÓN</a:t>
            </a:r>
            <a:endParaRPr lang="es-AR" sz="1300" b="0" u="none" strike="noStrike">
              <a:solidFill>
                <a:srgbClr val="000000"/>
              </a:solidFill>
              <a:effectLst/>
              <a:uFillTx/>
              <a:latin typeface="Arial"/>
            </a:endParaRPr>
          </a:p>
        </p:txBody>
      </p:sp>
      <p:sp>
        <p:nvSpPr>
          <p:cNvPr id="97" name="Text 24"/>
          <p:cNvSpPr/>
          <p:nvPr/>
        </p:nvSpPr>
        <p:spPr>
          <a:xfrm>
            <a:off x="9464040" y="3996000"/>
            <a:ext cx="1782720" cy="3470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1050" b="0" u="none" strike="noStrike">
                <a:solidFill>
                  <a:srgbClr val="202833"/>
                </a:solidFill>
                <a:effectLst/>
                <a:uFillTx/>
                <a:latin typeface="Aptos"/>
              </a:rPr>
              <a:t>Incluye concurso sin masa</a:t>
            </a:r>
            <a:endParaRPr lang="es-AR" sz="1050" b="0" u="none" strike="noStrike">
              <a:solidFill>
                <a:srgbClr val="000000"/>
              </a:solidFill>
              <a:effectLst/>
              <a:uFillTx/>
              <a:latin typeface="Arial"/>
            </a:endParaRPr>
          </a:p>
        </p:txBody>
      </p:sp>
      <p:sp>
        <p:nvSpPr>
          <p:cNvPr id="98" name="Text 25"/>
          <p:cNvSpPr/>
          <p:nvPr/>
        </p:nvSpPr>
        <p:spPr>
          <a:xfrm>
            <a:off x="6766560" y="6199560"/>
            <a:ext cx="4754520" cy="200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r" defTabSz="914400">
              <a:lnSpc>
                <a:spcPct val="100000"/>
              </a:lnSpc>
              <a:tabLst>
                <a:tab pos="0" algn="l"/>
              </a:tabLst>
            </a:pPr>
            <a:r>
              <a:rPr lang="en-US" sz="680" b="0" u="none" strike="noStrike">
                <a:solidFill>
                  <a:srgbClr val="858D96"/>
                </a:solidFill>
                <a:effectLst/>
                <a:uFillTx/>
                <a:latin typeface="Aptos"/>
                <a:ea typeface="Aptos"/>
              </a:rPr>
              <a:t>TRLC arts. 486 y 487 · Ley 16/2022</a:t>
            </a:r>
            <a:endParaRPr lang="es-AR" sz="680" b="0" u="none" strike="noStrike">
              <a:solidFill>
                <a:srgbClr val="000000"/>
              </a:solidFill>
              <a:effectLst/>
              <a:uFillTx/>
              <a:latin typeface="Arial"/>
            </a:endParaRPr>
          </a:p>
        </p:txBody>
      </p:sp>
      <p:sp>
        <p:nvSpPr>
          <p:cNvPr id="99" name="PlaceHolder 1"/>
          <p:cNvSpPr>
            <a:spLocks noGrp="1"/>
          </p:cNvSpPr>
          <p:nvPr>
            <p:ph type="sldNum" idx="7"/>
          </p:nvPr>
        </p:nvSpPr>
        <p:spPr>
          <a:xfrm>
            <a:off x="11109960" y="6492240"/>
            <a:ext cx="456840" cy="200880"/>
          </a:xfrm>
          <a:prstGeom prst="rect">
            <a:avLst/>
          </a:prstGeom>
          <a:noFill/>
          <a:ln w="0">
            <a:noFill/>
          </a:ln>
        </p:spPr>
        <p:txBody>
          <a:bodyPr lIns="0" tIns="0" rIns="0" bIns="0" anchor="t">
            <a:noAutofit/>
          </a:bodyPr>
          <a:lstStyle>
            <a:lvl1pPr indent="0" algn="r" defTabSz="914400">
              <a:lnSpc>
                <a:spcPct val="100000"/>
              </a:lnSpc>
              <a:buNone/>
              <a:defRPr lang="en-US" sz="750" b="0" u="none" strike="noStrike">
                <a:solidFill>
                  <a:srgbClr val="6E7681"/>
                </a:solidFill>
                <a:effectLst/>
                <a:uFillTx/>
                <a:latin typeface="Aptos"/>
                <a:ea typeface="Aptos"/>
              </a:defRPr>
            </a:lvl1pPr>
          </a:lstStyle>
          <a:p>
            <a:pPr indent="0" algn="r" defTabSz="914400">
              <a:lnSpc>
                <a:spcPct val="100000"/>
              </a:lnSpc>
              <a:buNone/>
            </a:pPr>
            <a:fld id="{47244D25-4624-49C6-86C5-129CD137A2B1}" type="slidenum">
              <a:rPr lang="en-US" sz="750" b="0" u="none" strike="noStrike">
                <a:solidFill>
                  <a:srgbClr val="6E7681"/>
                </a:solidFill>
                <a:effectLst/>
                <a:uFillTx/>
                <a:latin typeface="Aptos"/>
                <a:ea typeface="Aptos"/>
              </a:rPr>
              <a:t>4</a:t>
            </a:fld>
            <a:endParaRPr lang="es-AR" sz="750" b="0" u="none" strike="noStrike">
              <a:solidFill>
                <a:srgbClr val="000000"/>
              </a:solidFill>
              <a:effectLst/>
              <a:uFillTx/>
              <a:latin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0"/>
          <p:cNvSpPr/>
          <p:nvPr/>
        </p:nvSpPr>
        <p:spPr>
          <a:xfrm>
            <a:off x="640080" y="320040"/>
            <a:ext cx="3382920" cy="200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00" b="1" u="none" strike="noStrike" spc="119">
                <a:solidFill>
                  <a:srgbClr val="B58A4A"/>
                </a:solidFill>
                <a:effectLst/>
                <a:uFillTx/>
                <a:latin typeface="Aptos"/>
                <a:ea typeface="Aptos"/>
              </a:rPr>
              <a:t>PRIMERA VÍA</a:t>
            </a:r>
            <a:endParaRPr lang="es-AR" sz="800" b="0" u="none" strike="noStrike">
              <a:solidFill>
                <a:srgbClr val="000000"/>
              </a:solidFill>
              <a:effectLst/>
              <a:uFillTx/>
              <a:latin typeface="Arial"/>
            </a:endParaRPr>
          </a:p>
        </p:txBody>
      </p:sp>
      <p:sp>
        <p:nvSpPr>
          <p:cNvPr id="101" name="Text 1"/>
          <p:cNvSpPr/>
          <p:nvPr/>
        </p:nvSpPr>
        <p:spPr>
          <a:xfrm>
            <a:off x="640080" y="567000"/>
            <a:ext cx="10881000" cy="5940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2600" b="1" u="none" strike="noStrike">
                <a:solidFill>
                  <a:srgbClr val="17324D"/>
                </a:solidFill>
                <a:effectLst/>
                <a:uFillTx/>
                <a:latin typeface="Aptos Display"/>
                <a:ea typeface="Aptos Display"/>
              </a:rPr>
              <a:t>España: cómo funciona el plan de pagos</a:t>
            </a:r>
            <a:endParaRPr lang="es-AR" sz="2600" b="0" u="none" strike="noStrike">
              <a:solidFill>
                <a:srgbClr val="000000"/>
              </a:solidFill>
              <a:effectLst/>
              <a:uFillTx/>
              <a:latin typeface="Arial"/>
            </a:endParaRPr>
          </a:p>
        </p:txBody>
      </p:sp>
      <p:sp>
        <p:nvSpPr>
          <p:cNvPr id="102" name="Shape 2"/>
          <p:cNvSpPr/>
          <p:nvPr/>
        </p:nvSpPr>
        <p:spPr>
          <a:xfrm>
            <a:off x="640080" y="1417320"/>
            <a:ext cx="3382920" cy="1206720"/>
          </a:xfrm>
          <a:prstGeom prst="roundRect">
            <a:avLst>
              <a:gd name="adj" fmla="val 6061"/>
            </a:avLst>
          </a:prstGeom>
          <a:solidFill>
            <a:srgbClr val="FFFFFF"/>
          </a:solidFill>
          <a:ln w="12700">
            <a:solidFill>
              <a:srgbClr val="D9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103" name="Shape 3"/>
          <p:cNvSpPr/>
          <p:nvPr/>
        </p:nvSpPr>
        <p:spPr>
          <a:xfrm>
            <a:off x="795600" y="1581840"/>
            <a:ext cx="411120" cy="411120"/>
          </a:xfrm>
          <a:prstGeom prst="ellipse">
            <a:avLst/>
          </a:prstGeom>
          <a:solidFill>
            <a:srgbClr val="A96835"/>
          </a:solidFill>
          <a:ln w="12700">
            <a:solidFill>
              <a:srgbClr val="A96835"/>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FFFFFF"/>
              </a:solidFill>
              <a:effectLst/>
              <a:uFillTx/>
              <a:latin typeface="Arial"/>
            </a:endParaRPr>
          </a:p>
        </p:txBody>
      </p:sp>
      <p:sp>
        <p:nvSpPr>
          <p:cNvPr id="104" name="Text 4"/>
          <p:cNvSpPr/>
          <p:nvPr/>
        </p:nvSpPr>
        <p:spPr>
          <a:xfrm>
            <a:off x="795600" y="1636920"/>
            <a:ext cx="411120" cy="182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900" b="1" u="none" strike="noStrike">
                <a:solidFill>
                  <a:srgbClr val="FFFFFF"/>
                </a:solidFill>
                <a:effectLst/>
                <a:uFillTx/>
                <a:latin typeface="Aptos"/>
              </a:rPr>
              <a:t>1</a:t>
            </a:r>
            <a:endParaRPr lang="es-AR" sz="900" b="0" u="none" strike="noStrike">
              <a:solidFill>
                <a:srgbClr val="000000"/>
              </a:solidFill>
              <a:effectLst/>
              <a:uFillTx/>
              <a:latin typeface="Arial"/>
            </a:endParaRPr>
          </a:p>
        </p:txBody>
      </p:sp>
      <p:sp>
        <p:nvSpPr>
          <p:cNvPr id="105" name="Text 5"/>
          <p:cNvSpPr/>
          <p:nvPr/>
        </p:nvSpPr>
        <p:spPr>
          <a:xfrm>
            <a:off x="1325880" y="1563480"/>
            <a:ext cx="2559960" cy="255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300" b="1" u="none" strike="noStrike">
                <a:solidFill>
                  <a:srgbClr val="17324D"/>
                </a:solidFill>
                <a:effectLst/>
                <a:uFillTx/>
                <a:latin typeface="Aptos"/>
              </a:rPr>
              <a:t>Propuesta</a:t>
            </a:r>
            <a:endParaRPr lang="es-AR" sz="1300" b="0" u="none" strike="noStrike">
              <a:solidFill>
                <a:srgbClr val="000000"/>
              </a:solidFill>
              <a:effectLst/>
              <a:uFillTx/>
              <a:latin typeface="Arial"/>
            </a:endParaRPr>
          </a:p>
        </p:txBody>
      </p:sp>
      <p:sp>
        <p:nvSpPr>
          <p:cNvPr id="106" name="Text 6"/>
          <p:cNvSpPr/>
          <p:nvPr/>
        </p:nvSpPr>
        <p:spPr>
          <a:xfrm>
            <a:off x="1325880" y="1892880"/>
            <a:ext cx="2514240" cy="566640"/>
          </a:xfrm>
          <a:prstGeom prst="rect">
            <a:avLst/>
          </a:prstGeom>
          <a:noFill/>
          <a:ln w="0">
            <a:noFill/>
          </a:ln>
        </p:spPr>
        <p:style>
          <a:lnRef idx="0">
            <a:scrgbClr r="0" g="0" b="0"/>
          </a:lnRef>
          <a:fillRef idx="0">
            <a:scrgbClr r="0" g="0" b="0"/>
          </a:fillRef>
          <a:effectRef idx="0">
            <a:scrgbClr r="0" g="0" b="0"/>
          </a:effectRef>
          <a:fontRef idx="minor"/>
        </p:style>
        <p:txBody>
          <a:bodyPr lIns="360" tIns="360" rIns="360" bIns="360" anchor="ctr">
            <a:normAutofit/>
          </a:bodyPr>
          <a:lstStyle/>
          <a:p>
            <a:pPr defTabSz="914400">
              <a:lnSpc>
                <a:spcPct val="100000"/>
              </a:lnSpc>
              <a:tabLst>
                <a:tab pos="0" algn="l"/>
              </a:tabLst>
            </a:pPr>
            <a:r>
              <a:rPr lang="en-US" sz="1030" b="0" u="none" strike="noStrike">
                <a:solidFill>
                  <a:srgbClr val="202833"/>
                </a:solidFill>
                <a:effectLst/>
                <a:uFillTx/>
                <a:latin typeface="Aptos"/>
              </a:rPr>
              <a:t>El deudor presenta información fiscal, recursos y calendario de pagos.</a:t>
            </a:r>
            <a:endParaRPr lang="es-AR" sz="1030" b="0" u="none" strike="noStrike">
              <a:solidFill>
                <a:srgbClr val="000000"/>
              </a:solidFill>
              <a:effectLst/>
              <a:uFillTx/>
              <a:latin typeface="Arial"/>
            </a:endParaRPr>
          </a:p>
        </p:txBody>
      </p:sp>
      <p:sp>
        <p:nvSpPr>
          <p:cNvPr id="107" name="Shape 7"/>
          <p:cNvSpPr/>
          <p:nvPr/>
        </p:nvSpPr>
        <p:spPr>
          <a:xfrm>
            <a:off x="4407480" y="1417320"/>
            <a:ext cx="3382920" cy="1206720"/>
          </a:xfrm>
          <a:prstGeom prst="roundRect">
            <a:avLst>
              <a:gd name="adj" fmla="val 6061"/>
            </a:avLst>
          </a:prstGeom>
          <a:solidFill>
            <a:srgbClr val="FFFFFF"/>
          </a:solidFill>
          <a:ln w="12700">
            <a:solidFill>
              <a:srgbClr val="D9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108" name="Shape 8"/>
          <p:cNvSpPr/>
          <p:nvPr/>
        </p:nvSpPr>
        <p:spPr>
          <a:xfrm>
            <a:off x="4563000" y="1581840"/>
            <a:ext cx="411120" cy="411120"/>
          </a:xfrm>
          <a:prstGeom prst="ellipse">
            <a:avLst/>
          </a:prstGeom>
          <a:solidFill>
            <a:srgbClr val="A96835"/>
          </a:solidFill>
          <a:ln w="12700">
            <a:solidFill>
              <a:srgbClr val="A96835"/>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FFFFFF"/>
              </a:solidFill>
              <a:effectLst/>
              <a:uFillTx/>
              <a:latin typeface="Arial"/>
            </a:endParaRPr>
          </a:p>
        </p:txBody>
      </p:sp>
      <p:sp>
        <p:nvSpPr>
          <p:cNvPr id="109" name="Text 9"/>
          <p:cNvSpPr/>
          <p:nvPr/>
        </p:nvSpPr>
        <p:spPr>
          <a:xfrm>
            <a:off x="4563000" y="1636920"/>
            <a:ext cx="411120" cy="182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900" b="1" u="none" strike="noStrike">
                <a:solidFill>
                  <a:srgbClr val="FFFFFF"/>
                </a:solidFill>
                <a:effectLst/>
                <a:uFillTx/>
                <a:latin typeface="Aptos"/>
              </a:rPr>
              <a:t>2</a:t>
            </a:r>
            <a:endParaRPr lang="es-AR" sz="900" b="0" u="none" strike="noStrike">
              <a:solidFill>
                <a:srgbClr val="000000"/>
              </a:solidFill>
              <a:effectLst/>
              <a:uFillTx/>
              <a:latin typeface="Arial"/>
            </a:endParaRPr>
          </a:p>
        </p:txBody>
      </p:sp>
      <p:sp>
        <p:nvSpPr>
          <p:cNvPr id="110" name="Text 10"/>
          <p:cNvSpPr/>
          <p:nvPr/>
        </p:nvSpPr>
        <p:spPr>
          <a:xfrm>
            <a:off x="5093280" y="1563480"/>
            <a:ext cx="2559960" cy="255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300" b="1" u="none" strike="noStrike">
                <a:solidFill>
                  <a:srgbClr val="17324D"/>
                </a:solidFill>
                <a:effectLst/>
                <a:uFillTx/>
                <a:latin typeface="Aptos"/>
              </a:rPr>
              <a:t>Contradictorio</a:t>
            </a:r>
            <a:endParaRPr lang="es-AR" sz="1300" b="0" u="none" strike="noStrike">
              <a:solidFill>
                <a:srgbClr val="000000"/>
              </a:solidFill>
              <a:effectLst/>
              <a:uFillTx/>
              <a:latin typeface="Arial"/>
            </a:endParaRPr>
          </a:p>
        </p:txBody>
      </p:sp>
      <p:sp>
        <p:nvSpPr>
          <p:cNvPr id="111" name="Text 11"/>
          <p:cNvSpPr/>
          <p:nvPr/>
        </p:nvSpPr>
        <p:spPr>
          <a:xfrm>
            <a:off x="5093280" y="1892880"/>
            <a:ext cx="2514240" cy="566640"/>
          </a:xfrm>
          <a:prstGeom prst="rect">
            <a:avLst/>
          </a:prstGeom>
          <a:noFill/>
          <a:ln w="0">
            <a:noFill/>
          </a:ln>
        </p:spPr>
        <p:style>
          <a:lnRef idx="0">
            <a:scrgbClr r="0" g="0" b="0"/>
          </a:lnRef>
          <a:fillRef idx="0">
            <a:scrgbClr r="0" g="0" b="0"/>
          </a:fillRef>
          <a:effectRef idx="0">
            <a:scrgbClr r="0" g="0" b="0"/>
          </a:effectRef>
          <a:fontRef idx="minor"/>
        </p:style>
        <p:txBody>
          <a:bodyPr lIns="360" tIns="360" rIns="360" bIns="360" anchor="ctr">
            <a:normAutofit/>
          </a:bodyPr>
          <a:lstStyle/>
          <a:p>
            <a:pPr defTabSz="914400">
              <a:lnSpc>
                <a:spcPct val="100000"/>
              </a:lnSpc>
              <a:tabLst>
                <a:tab pos="0" algn="l"/>
              </a:tabLst>
            </a:pPr>
            <a:r>
              <a:rPr lang="en-US" sz="1030" b="0" u="none" strike="noStrike">
                <a:solidFill>
                  <a:srgbClr val="202833"/>
                </a:solidFill>
                <a:effectLst/>
                <a:uFillTx/>
                <a:latin typeface="Aptos"/>
              </a:rPr>
              <a:t>Los acreedores personados formulan observaciones e impugnaciones.</a:t>
            </a:r>
            <a:endParaRPr lang="es-AR" sz="1030" b="0" u="none" strike="noStrike">
              <a:solidFill>
                <a:srgbClr val="000000"/>
              </a:solidFill>
              <a:effectLst/>
              <a:uFillTx/>
              <a:latin typeface="Arial"/>
            </a:endParaRPr>
          </a:p>
        </p:txBody>
      </p:sp>
      <p:sp>
        <p:nvSpPr>
          <p:cNvPr id="112" name="Shape 12"/>
          <p:cNvSpPr/>
          <p:nvPr/>
        </p:nvSpPr>
        <p:spPr>
          <a:xfrm>
            <a:off x="8174880" y="1417320"/>
            <a:ext cx="3382920" cy="1206720"/>
          </a:xfrm>
          <a:prstGeom prst="roundRect">
            <a:avLst>
              <a:gd name="adj" fmla="val 6061"/>
            </a:avLst>
          </a:prstGeom>
          <a:solidFill>
            <a:srgbClr val="FFFFFF"/>
          </a:solidFill>
          <a:ln w="12700">
            <a:solidFill>
              <a:srgbClr val="D9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113" name="Shape 13"/>
          <p:cNvSpPr/>
          <p:nvPr/>
        </p:nvSpPr>
        <p:spPr>
          <a:xfrm>
            <a:off x="8330040" y="1581840"/>
            <a:ext cx="411120" cy="411120"/>
          </a:xfrm>
          <a:prstGeom prst="ellipse">
            <a:avLst/>
          </a:prstGeom>
          <a:solidFill>
            <a:srgbClr val="A96835"/>
          </a:solidFill>
          <a:ln w="12700">
            <a:solidFill>
              <a:srgbClr val="A96835"/>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FFFFFF"/>
              </a:solidFill>
              <a:effectLst/>
              <a:uFillTx/>
              <a:latin typeface="Arial"/>
            </a:endParaRPr>
          </a:p>
        </p:txBody>
      </p:sp>
      <p:sp>
        <p:nvSpPr>
          <p:cNvPr id="114" name="Text 14"/>
          <p:cNvSpPr/>
          <p:nvPr/>
        </p:nvSpPr>
        <p:spPr>
          <a:xfrm>
            <a:off x="8330040" y="1636920"/>
            <a:ext cx="411120" cy="182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900" b="1" u="none" strike="noStrike">
                <a:solidFill>
                  <a:srgbClr val="FFFFFF"/>
                </a:solidFill>
                <a:effectLst/>
                <a:uFillTx/>
                <a:latin typeface="Aptos"/>
              </a:rPr>
              <a:t>3</a:t>
            </a:r>
            <a:endParaRPr lang="es-AR" sz="900" b="0" u="none" strike="noStrike">
              <a:solidFill>
                <a:srgbClr val="000000"/>
              </a:solidFill>
              <a:effectLst/>
              <a:uFillTx/>
              <a:latin typeface="Arial"/>
            </a:endParaRPr>
          </a:p>
        </p:txBody>
      </p:sp>
      <p:sp>
        <p:nvSpPr>
          <p:cNvPr id="115" name="Text 15"/>
          <p:cNvSpPr/>
          <p:nvPr/>
        </p:nvSpPr>
        <p:spPr>
          <a:xfrm>
            <a:off x="8860680" y="1563480"/>
            <a:ext cx="2559960" cy="255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300" b="1" u="none" strike="noStrike">
                <a:solidFill>
                  <a:srgbClr val="17324D"/>
                </a:solidFill>
                <a:effectLst/>
                <a:uFillTx/>
                <a:latin typeface="Aptos"/>
              </a:rPr>
              <a:t>Control judicial</a:t>
            </a:r>
            <a:endParaRPr lang="es-AR" sz="1300" b="0" u="none" strike="noStrike">
              <a:solidFill>
                <a:srgbClr val="000000"/>
              </a:solidFill>
              <a:effectLst/>
              <a:uFillTx/>
              <a:latin typeface="Arial"/>
            </a:endParaRPr>
          </a:p>
        </p:txBody>
      </p:sp>
      <p:sp>
        <p:nvSpPr>
          <p:cNvPr id="116" name="Text 16"/>
          <p:cNvSpPr/>
          <p:nvPr/>
        </p:nvSpPr>
        <p:spPr>
          <a:xfrm>
            <a:off x="8860680" y="1892880"/>
            <a:ext cx="2514240" cy="566640"/>
          </a:xfrm>
          <a:prstGeom prst="rect">
            <a:avLst/>
          </a:prstGeom>
          <a:noFill/>
          <a:ln w="0">
            <a:noFill/>
          </a:ln>
        </p:spPr>
        <p:style>
          <a:lnRef idx="0">
            <a:scrgbClr r="0" g="0" b="0"/>
          </a:lnRef>
          <a:fillRef idx="0">
            <a:scrgbClr r="0" g="0" b="0"/>
          </a:fillRef>
          <a:effectRef idx="0">
            <a:scrgbClr r="0" g="0" b="0"/>
          </a:effectRef>
          <a:fontRef idx="minor"/>
        </p:style>
        <p:txBody>
          <a:bodyPr lIns="360" tIns="360" rIns="360" bIns="360" anchor="ctr">
            <a:normAutofit/>
          </a:bodyPr>
          <a:lstStyle/>
          <a:p>
            <a:pPr defTabSz="914400">
              <a:lnSpc>
                <a:spcPct val="100000"/>
              </a:lnSpc>
              <a:tabLst>
                <a:tab pos="0" algn="l"/>
              </a:tabLst>
            </a:pPr>
            <a:r>
              <a:rPr lang="en-US" sz="1030" b="0" u="none" strike="noStrike">
                <a:solidFill>
                  <a:srgbClr val="202833"/>
                </a:solidFill>
                <a:effectLst/>
                <a:uFillTx/>
                <a:latin typeface="Aptos"/>
              </a:rPr>
              <a:t>El juez verifica legalidad y posibilidades objetivas de cumplimiento.</a:t>
            </a:r>
            <a:endParaRPr lang="es-AR" sz="1030" b="0" u="none" strike="noStrike">
              <a:solidFill>
                <a:srgbClr val="000000"/>
              </a:solidFill>
              <a:effectLst/>
              <a:uFillTx/>
              <a:latin typeface="Arial"/>
            </a:endParaRPr>
          </a:p>
        </p:txBody>
      </p:sp>
      <p:sp>
        <p:nvSpPr>
          <p:cNvPr id="117" name="Shape 17"/>
          <p:cNvSpPr/>
          <p:nvPr/>
        </p:nvSpPr>
        <p:spPr>
          <a:xfrm>
            <a:off x="1051560" y="3337560"/>
            <a:ext cx="4205880" cy="1416960"/>
          </a:xfrm>
          <a:prstGeom prst="roundRect">
            <a:avLst>
              <a:gd name="adj" fmla="val 5161"/>
            </a:avLst>
          </a:prstGeom>
          <a:solidFill>
            <a:srgbClr val="FFFFFF"/>
          </a:solidFill>
          <a:ln w="12700">
            <a:solidFill>
              <a:srgbClr val="D7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118" name="Text 18"/>
          <p:cNvSpPr/>
          <p:nvPr/>
        </p:nvSpPr>
        <p:spPr>
          <a:xfrm>
            <a:off x="1371600" y="3611880"/>
            <a:ext cx="1234080" cy="438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500" b="1" u="none" strike="noStrike">
                <a:solidFill>
                  <a:srgbClr val="A96835"/>
                </a:solidFill>
                <a:effectLst/>
                <a:uFillTx/>
                <a:latin typeface="Aptos"/>
              </a:rPr>
              <a:t>3 AÑOS</a:t>
            </a:r>
            <a:endParaRPr lang="es-AR" sz="2500" b="0" u="none" strike="noStrike">
              <a:solidFill>
                <a:srgbClr val="000000"/>
              </a:solidFill>
              <a:effectLst/>
              <a:uFillTx/>
              <a:latin typeface="Arial"/>
            </a:endParaRPr>
          </a:p>
        </p:txBody>
      </p:sp>
      <p:sp>
        <p:nvSpPr>
          <p:cNvPr id="119" name="Text 19"/>
          <p:cNvSpPr/>
          <p:nvPr/>
        </p:nvSpPr>
        <p:spPr>
          <a:xfrm>
            <a:off x="2743200" y="3675960"/>
            <a:ext cx="2148480" cy="310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300" b="1" u="none" strike="noStrike">
                <a:solidFill>
                  <a:srgbClr val="17324D"/>
                </a:solidFill>
                <a:effectLst/>
                <a:uFillTx/>
                <a:latin typeface="Aptos"/>
              </a:rPr>
              <a:t>Regla general del plan</a:t>
            </a:r>
            <a:endParaRPr lang="es-AR" sz="1300" b="0" u="none" strike="noStrike">
              <a:solidFill>
                <a:srgbClr val="000000"/>
              </a:solidFill>
              <a:effectLst/>
              <a:uFillTx/>
              <a:latin typeface="Arial"/>
            </a:endParaRPr>
          </a:p>
        </p:txBody>
      </p:sp>
      <p:sp>
        <p:nvSpPr>
          <p:cNvPr id="120" name="Text 20"/>
          <p:cNvSpPr/>
          <p:nvPr/>
        </p:nvSpPr>
        <p:spPr>
          <a:xfrm>
            <a:off x="1371600" y="4160520"/>
            <a:ext cx="3520080" cy="3837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050" b="0" u="none" strike="noStrike">
                <a:solidFill>
                  <a:srgbClr val="202833"/>
                </a:solidFill>
                <a:effectLst/>
                <a:uFillTx/>
                <a:latin typeface="Aptos"/>
              </a:rPr>
              <a:t>Los créditos exonerables dejan de devengar intereses durante el plan.</a:t>
            </a:r>
            <a:endParaRPr lang="es-AR" sz="1050" b="0" u="none" strike="noStrike">
              <a:solidFill>
                <a:srgbClr val="000000"/>
              </a:solidFill>
              <a:effectLst/>
              <a:uFillTx/>
              <a:latin typeface="Arial"/>
            </a:endParaRPr>
          </a:p>
        </p:txBody>
      </p:sp>
      <p:sp>
        <p:nvSpPr>
          <p:cNvPr id="121" name="Shape 21"/>
          <p:cNvSpPr/>
          <p:nvPr/>
        </p:nvSpPr>
        <p:spPr>
          <a:xfrm>
            <a:off x="5897880" y="3337560"/>
            <a:ext cx="4663080" cy="1416960"/>
          </a:xfrm>
          <a:prstGeom prst="roundRect">
            <a:avLst>
              <a:gd name="adj" fmla="val 5161"/>
            </a:avLst>
          </a:prstGeom>
          <a:solidFill>
            <a:srgbClr val="F5EEE7"/>
          </a:solidFill>
          <a:ln w="12700">
            <a:solidFill>
              <a:srgbClr val="D5B68F"/>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122" name="Text 22"/>
          <p:cNvSpPr/>
          <p:nvPr/>
        </p:nvSpPr>
        <p:spPr>
          <a:xfrm>
            <a:off x="6217920" y="3611880"/>
            <a:ext cx="1234080" cy="438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500" b="1" u="none" strike="noStrike">
                <a:solidFill>
                  <a:srgbClr val="B58A4A"/>
                </a:solidFill>
                <a:effectLst/>
                <a:uFillTx/>
                <a:latin typeface="Aptos"/>
              </a:rPr>
              <a:t>5 AÑOS</a:t>
            </a:r>
            <a:endParaRPr lang="es-AR" sz="2500" b="0" u="none" strike="noStrike">
              <a:solidFill>
                <a:srgbClr val="000000"/>
              </a:solidFill>
              <a:effectLst/>
              <a:uFillTx/>
              <a:latin typeface="Arial"/>
            </a:endParaRPr>
          </a:p>
        </p:txBody>
      </p:sp>
      <p:sp>
        <p:nvSpPr>
          <p:cNvPr id="123" name="Text 23"/>
          <p:cNvSpPr/>
          <p:nvPr/>
        </p:nvSpPr>
        <p:spPr>
          <a:xfrm>
            <a:off x="7635240" y="3675960"/>
            <a:ext cx="2239920" cy="310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300" b="1" u="none" strike="noStrike">
                <a:solidFill>
                  <a:srgbClr val="17324D"/>
                </a:solidFill>
                <a:effectLst/>
                <a:uFillTx/>
                <a:latin typeface="Aptos"/>
              </a:rPr>
              <a:t>Supuestos especiales</a:t>
            </a:r>
            <a:endParaRPr lang="es-AR" sz="1300" b="0" u="none" strike="noStrike">
              <a:solidFill>
                <a:srgbClr val="000000"/>
              </a:solidFill>
              <a:effectLst/>
              <a:uFillTx/>
              <a:latin typeface="Arial"/>
            </a:endParaRPr>
          </a:p>
        </p:txBody>
      </p:sp>
      <p:sp>
        <p:nvSpPr>
          <p:cNvPr id="124" name="Text 24"/>
          <p:cNvSpPr/>
          <p:nvPr/>
        </p:nvSpPr>
        <p:spPr>
          <a:xfrm>
            <a:off x="6217920" y="4133160"/>
            <a:ext cx="3977280" cy="456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050" b="0" u="none" strike="noStrike">
                <a:solidFill>
                  <a:srgbClr val="202833"/>
                </a:solidFill>
                <a:effectLst/>
                <a:uFillTx/>
                <a:latin typeface="Aptos"/>
              </a:rPr>
              <a:t>Por ejemplo, conservación de la vivienda habitual o pagos ligados a la evolución de ingresos.</a:t>
            </a:r>
            <a:endParaRPr lang="es-AR" sz="1050" b="0" u="none" strike="noStrike">
              <a:solidFill>
                <a:srgbClr val="000000"/>
              </a:solidFill>
              <a:effectLst/>
              <a:uFillTx/>
              <a:latin typeface="Arial"/>
            </a:endParaRPr>
          </a:p>
        </p:txBody>
      </p:sp>
      <p:sp>
        <p:nvSpPr>
          <p:cNvPr id="125" name="Shape 25"/>
          <p:cNvSpPr/>
          <p:nvPr/>
        </p:nvSpPr>
        <p:spPr>
          <a:xfrm>
            <a:off x="1325880" y="5139000"/>
            <a:ext cx="9555120" cy="685440"/>
          </a:xfrm>
          <a:prstGeom prst="roundRect">
            <a:avLst>
              <a:gd name="adj" fmla="val 10667"/>
            </a:avLst>
          </a:prstGeom>
          <a:solidFill>
            <a:srgbClr val="EEF2F4"/>
          </a:solidFill>
          <a:ln w="12700">
            <a:solidFill>
              <a:srgbClr val="D6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126" name="Text 26"/>
          <p:cNvSpPr/>
          <p:nvPr/>
        </p:nvSpPr>
        <p:spPr>
          <a:xfrm>
            <a:off x="1554480" y="5212080"/>
            <a:ext cx="347040" cy="456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3000" b="0" u="none" strike="noStrike">
                <a:solidFill>
                  <a:srgbClr val="B58A4A"/>
                </a:solidFill>
                <a:effectLst/>
                <a:uFillTx/>
                <a:latin typeface="Georgia"/>
                <a:ea typeface="Georgia"/>
              </a:rPr>
              <a:t>“</a:t>
            </a:r>
            <a:endParaRPr lang="es-AR" sz="3000" b="0" u="none" strike="noStrike">
              <a:solidFill>
                <a:srgbClr val="000000"/>
              </a:solidFill>
              <a:effectLst/>
              <a:uFillTx/>
              <a:latin typeface="Arial"/>
            </a:endParaRPr>
          </a:p>
        </p:txBody>
      </p:sp>
      <p:sp>
        <p:nvSpPr>
          <p:cNvPr id="127" name="Text 27"/>
          <p:cNvSpPr/>
          <p:nvPr/>
        </p:nvSpPr>
        <p:spPr>
          <a:xfrm>
            <a:off x="1965960" y="5376600"/>
            <a:ext cx="864072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fontScale="92500"/>
          </a:bodyPr>
          <a:lstStyle/>
          <a:p>
            <a:pPr defTabSz="914400">
              <a:lnSpc>
                <a:spcPct val="100000"/>
              </a:lnSpc>
              <a:tabLst>
                <a:tab pos="0" algn="l"/>
              </a:tabLst>
            </a:pPr>
            <a:r>
              <a:rPr lang="en-US" sz="1600" b="1" u="none" strike="noStrike">
                <a:solidFill>
                  <a:srgbClr val="17324D"/>
                </a:solidFill>
                <a:effectLst/>
                <a:uFillTx/>
                <a:latin typeface="Aptos"/>
              </a:rPr>
              <a:t>No decide unilateralmente el deudor: el plan es judicialmente controlado y puede ser impugnado.</a:t>
            </a:r>
            <a:endParaRPr lang="es-AR" sz="1600" b="0" u="none" strike="noStrike">
              <a:solidFill>
                <a:srgbClr val="000000"/>
              </a:solidFill>
              <a:effectLst/>
              <a:uFillTx/>
              <a:latin typeface="Arial"/>
            </a:endParaRPr>
          </a:p>
        </p:txBody>
      </p:sp>
      <p:sp>
        <p:nvSpPr>
          <p:cNvPr id="128" name="Text 28"/>
          <p:cNvSpPr/>
          <p:nvPr/>
        </p:nvSpPr>
        <p:spPr>
          <a:xfrm>
            <a:off x="6766560" y="6199560"/>
            <a:ext cx="4754520" cy="200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r" defTabSz="914400">
              <a:lnSpc>
                <a:spcPct val="100000"/>
              </a:lnSpc>
              <a:tabLst>
                <a:tab pos="0" algn="l"/>
              </a:tabLst>
            </a:pPr>
            <a:r>
              <a:rPr lang="en-US" sz="680" b="0" u="none" strike="noStrike">
                <a:solidFill>
                  <a:srgbClr val="858D96"/>
                </a:solidFill>
                <a:effectLst/>
                <a:uFillTx/>
                <a:latin typeface="Aptos"/>
                <a:ea typeface="Aptos"/>
              </a:rPr>
              <a:t>TRLC arts. 495–500</a:t>
            </a:r>
            <a:endParaRPr lang="es-AR" sz="680" b="0" u="none" strike="noStrike">
              <a:solidFill>
                <a:srgbClr val="000000"/>
              </a:solidFill>
              <a:effectLst/>
              <a:uFillTx/>
              <a:latin typeface="Arial"/>
            </a:endParaRPr>
          </a:p>
        </p:txBody>
      </p:sp>
      <p:sp>
        <p:nvSpPr>
          <p:cNvPr id="129" name="PlaceHolder 1"/>
          <p:cNvSpPr>
            <a:spLocks noGrp="1"/>
          </p:cNvSpPr>
          <p:nvPr>
            <p:ph type="sldNum" idx="8"/>
          </p:nvPr>
        </p:nvSpPr>
        <p:spPr>
          <a:xfrm>
            <a:off x="11109960" y="6492240"/>
            <a:ext cx="456840" cy="200880"/>
          </a:xfrm>
          <a:prstGeom prst="rect">
            <a:avLst/>
          </a:prstGeom>
          <a:noFill/>
          <a:ln w="0">
            <a:noFill/>
          </a:ln>
        </p:spPr>
        <p:txBody>
          <a:bodyPr lIns="0" tIns="0" rIns="0" bIns="0" anchor="t">
            <a:noAutofit/>
          </a:bodyPr>
          <a:lstStyle>
            <a:lvl1pPr indent="0" algn="r" defTabSz="914400">
              <a:lnSpc>
                <a:spcPct val="100000"/>
              </a:lnSpc>
              <a:buNone/>
              <a:defRPr lang="en-US" sz="750" b="0" u="none" strike="noStrike">
                <a:solidFill>
                  <a:srgbClr val="6E7681"/>
                </a:solidFill>
                <a:effectLst/>
                <a:uFillTx/>
                <a:latin typeface="Aptos"/>
                <a:ea typeface="Aptos"/>
              </a:defRPr>
            </a:lvl1pPr>
          </a:lstStyle>
          <a:p>
            <a:pPr indent="0" algn="r" defTabSz="914400">
              <a:lnSpc>
                <a:spcPct val="100000"/>
              </a:lnSpc>
              <a:buNone/>
            </a:pPr>
            <a:fld id="{95FEE4A0-D378-429B-A73A-ECB8A0288757}" type="slidenum">
              <a:rPr lang="en-US" sz="750" b="0" u="none" strike="noStrike">
                <a:solidFill>
                  <a:srgbClr val="6E7681"/>
                </a:solidFill>
                <a:effectLst/>
                <a:uFillTx/>
                <a:latin typeface="Aptos"/>
                <a:ea typeface="Aptos"/>
              </a:rPr>
              <a:t>5</a:t>
            </a:fld>
            <a:endParaRPr lang="es-AR" sz="750" b="0" u="none" strike="noStrike">
              <a:solidFill>
                <a:srgbClr val="000000"/>
              </a:solidFill>
              <a:effectLst/>
              <a:uFillTx/>
              <a:latin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Text 0"/>
          <p:cNvSpPr/>
          <p:nvPr/>
        </p:nvSpPr>
        <p:spPr>
          <a:xfrm>
            <a:off x="640080" y="320040"/>
            <a:ext cx="3382920" cy="200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00" b="1" u="none" strike="noStrike" spc="119">
                <a:solidFill>
                  <a:srgbClr val="B58A4A"/>
                </a:solidFill>
                <a:effectLst/>
                <a:uFillTx/>
                <a:latin typeface="Aptos"/>
                <a:ea typeface="Aptos"/>
              </a:rPr>
              <a:t>SEGUNDA VÍA</a:t>
            </a:r>
            <a:endParaRPr lang="es-AR" sz="800" b="0" u="none" strike="noStrike">
              <a:solidFill>
                <a:srgbClr val="000000"/>
              </a:solidFill>
              <a:effectLst/>
              <a:uFillTx/>
              <a:latin typeface="Arial"/>
            </a:endParaRPr>
          </a:p>
        </p:txBody>
      </p:sp>
      <p:sp>
        <p:nvSpPr>
          <p:cNvPr id="131" name="Text 1"/>
          <p:cNvSpPr/>
          <p:nvPr/>
        </p:nvSpPr>
        <p:spPr>
          <a:xfrm>
            <a:off x="640080" y="567000"/>
            <a:ext cx="10881000" cy="5940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2600" b="1" u="none" strike="noStrike">
                <a:solidFill>
                  <a:srgbClr val="17324D"/>
                </a:solidFill>
                <a:effectLst/>
                <a:uFillTx/>
                <a:latin typeface="Aptos Display"/>
                <a:ea typeface="Aptos Display"/>
              </a:rPr>
              <a:t>España: concurso sin masa y exoneración</a:t>
            </a:r>
            <a:endParaRPr lang="es-AR" sz="2600" b="0" u="none" strike="noStrike">
              <a:solidFill>
                <a:srgbClr val="000000"/>
              </a:solidFill>
              <a:effectLst/>
              <a:uFillTx/>
              <a:latin typeface="Arial"/>
            </a:endParaRPr>
          </a:p>
        </p:txBody>
      </p:sp>
      <p:sp>
        <p:nvSpPr>
          <p:cNvPr id="132" name="Text 2"/>
          <p:cNvSpPr/>
          <p:nvPr/>
        </p:nvSpPr>
        <p:spPr>
          <a:xfrm>
            <a:off x="685800" y="1234440"/>
            <a:ext cx="10240920" cy="420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600" b="0" u="none" strike="noStrike">
                <a:solidFill>
                  <a:srgbClr val="202833"/>
                </a:solidFill>
                <a:effectLst/>
                <a:uFillTx/>
                <a:latin typeface="Aptos"/>
              </a:rPr>
              <a:t>Cuando no hay bienes útiles, el sistema evita simular una liquidación costosa.</a:t>
            </a:r>
            <a:endParaRPr lang="es-AR" sz="1600" b="0" u="none" strike="noStrike">
              <a:solidFill>
                <a:srgbClr val="000000"/>
              </a:solidFill>
              <a:effectLst/>
              <a:uFillTx/>
              <a:latin typeface="Arial"/>
            </a:endParaRPr>
          </a:p>
        </p:txBody>
      </p:sp>
      <p:sp>
        <p:nvSpPr>
          <p:cNvPr id="133" name="Shape 3"/>
          <p:cNvSpPr/>
          <p:nvPr/>
        </p:nvSpPr>
        <p:spPr>
          <a:xfrm>
            <a:off x="667440" y="1828800"/>
            <a:ext cx="5074560" cy="1206720"/>
          </a:xfrm>
          <a:prstGeom prst="roundRect">
            <a:avLst>
              <a:gd name="adj" fmla="val 6061"/>
            </a:avLst>
          </a:prstGeom>
          <a:solidFill>
            <a:srgbClr val="FFFFFF"/>
          </a:solidFill>
          <a:ln w="12700">
            <a:solidFill>
              <a:srgbClr val="D9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134" name="Shape 4"/>
          <p:cNvSpPr/>
          <p:nvPr/>
        </p:nvSpPr>
        <p:spPr>
          <a:xfrm>
            <a:off x="822960" y="1993320"/>
            <a:ext cx="411120" cy="411120"/>
          </a:xfrm>
          <a:prstGeom prst="ellipse">
            <a:avLst/>
          </a:prstGeom>
          <a:solidFill>
            <a:srgbClr val="A96835"/>
          </a:solidFill>
          <a:ln w="12700">
            <a:solidFill>
              <a:srgbClr val="A96835"/>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FFFFFF"/>
              </a:solidFill>
              <a:effectLst/>
              <a:uFillTx/>
              <a:latin typeface="Arial"/>
            </a:endParaRPr>
          </a:p>
        </p:txBody>
      </p:sp>
      <p:sp>
        <p:nvSpPr>
          <p:cNvPr id="135" name="Text 5"/>
          <p:cNvSpPr/>
          <p:nvPr/>
        </p:nvSpPr>
        <p:spPr>
          <a:xfrm>
            <a:off x="822960" y="2048400"/>
            <a:ext cx="411120" cy="182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900" b="1" u="none" strike="noStrike">
                <a:solidFill>
                  <a:srgbClr val="FFFFFF"/>
                </a:solidFill>
                <a:effectLst/>
                <a:uFillTx/>
                <a:latin typeface="Aptos"/>
              </a:rPr>
              <a:t>1</a:t>
            </a:r>
            <a:endParaRPr lang="es-AR" sz="900" b="0" u="none" strike="noStrike">
              <a:solidFill>
                <a:srgbClr val="000000"/>
              </a:solidFill>
              <a:effectLst/>
              <a:uFillTx/>
              <a:latin typeface="Arial"/>
            </a:endParaRPr>
          </a:p>
        </p:txBody>
      </p:sp>
      <p:sp>
        <p:nvSpPr>
          <p:cNvPr id="136" name="Text 6"/>
          <p:cNvSpPr/>
          <p:nvPr/>
        </p:nvSpPr>
        <p:spPr>
          <a:xfrm>
            <a:off x="1353240" y="1974960"/>
            <a:ext cx="4251600" cy="255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300" b="1" u="none" strike="noStrike">
                <a:solidFill>
                  <a:srgbClr val="17324D"/>
                </a:solidFill>
                <a:effectLst/>
                <a:uFillTx/>
                <a:latin typeface="Aptos"/>
              </a:rPr>
              <a:t>Declaración judicial</a:t>
            </a:r>
            <a:endParaRPr lang="es-AR" sz="1300" b="0" u="none" strike="noStrike">
              <a:solidFill>
                <a:srgbClr val="000000"/>
              </a:solidFill>
              <a:effectLst/>
              <a:uFillTx/>
              <a:latin typeface="Arial"/>
            </a:endParaRPr>
          </a:p>
        </p:txBody>
      </p:sp>
      <p:sp>
        <p:nvSpPr>
          <p:cNvPr id="137" name="Text 7"/>
          <p:cNvSpPr/>
          <p:nvPr/>
        </p:nvSpPr>
        <p:spPr>
          <a:xfrm>
            <a:off x="1353240" y="2304360"/>
            <a:ext cx="4205880" cy="566640"/>
          </a:xfrm>
          <a:prstGeom prst="rect">
            <a:avLst/>
          </a:prstGeom>
          <a:noFill/>
          <a:ln w="0">
            <a:noFill/>
          </a:ln>
        </p:spPr>
        <p:style>
          <a:lnRef idx="0">
            <a:scrgbClr r="0" g="0" b="0"/>
          </a:lnRef>
          <a:fillRef idx="0">
            <a:scrgbClr r="0" g="0" b="0"/>
          </a:fillRef>
          <a:effectRef idx="0">
            <a:scrgbClr r="0" g="0" b="0"/>
          </a:effectRef>
          <a:fontRef idx="minor"/>
        </p:style>
        <p:txBody>
          <a:bodyPr lIns="360" tIns="360" rIns="360" bIns="360" anchor="ctr">
            <a:normAutofit/>
          </a:bodyPr>
          <a:lstStyle/>
          <a:p>
            <a:pPr defTabSz="914400">
              <a:lnSpc>
                <a:spcPct val="100000"/>
              </a:lnSpc>
              <a:tabLst>
                <a:tab pos="0" algn="l"/>
              </a:tabLst>
            </a:pPr>
            <a:r>
              <a:rPr lang="en-US" sz="1030" b="0" u="none" strike="noStrike">
                <a:solidFill>
                  <a:srgbClr val="202833"/>
                </a:solidFill>
                <a:effectLst/>
                <a:uFillTx/>
                <a:latin typeface="Aptos"/>
              </a:rPr>
              <a:t>El juez declara el concurso y expresa el pasivo resultante.</a:t>
            </a:r>
            <a:endParaRPr lang="es-AR" sz="1030" b="0" u="none" strike="noStrike">
              <a:solidFill>
                <a:srgbClr val="000000"/>
              </a:solidFill>
              <a:effectLst/>
              <a:uFillTx/>
              <a:latin typeface="Arial"/>
            </a:endParaRPr>
          </a:p>
        </p:txBody>
      </p:sp>
      <p:sp>
        <p:nvSpPr>
          <p:cNvPr id="138" name="Shape 8"/>
          <p:cNvSpPr/>
          <p:nvPr/>
        </p:nvSpPr>
        <p:spPr>
          <a:xfrm>
            <a:off x="6153840" y="1828800"/>
            <a:ext cx="5074560" cy="1206720"/>
          </a:xfrm>
          <a:prstGeom prst="roundRect">
            <a:avLst>
              <a:gd name="adj" fmla="val 6061"/>
            </a:avLst>
          </a:prstGeom>
          <a:solidFill>
            <a:srgbClr val="FFFFFF"/>
          </a:solidFill>
          <a:ln w="12700">
            <a:solidFill>
              <a:srgbClr val="D9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139" name="Shape 9"/>
          <p:cNvSpPr/>
          <p:nvPr/>
        </p:nvSpPr>
        <p:spPr>
          <a:xfrm>
            <a:off x="6309360" y="1993320"/>
            <a:ext cx="411120" cy="411120"/>
          </a:xfrm>
          <a:prstGeom prst="ellipse">
            <a:avLst/>
          </a:prstGeom>
          <a:solidFill>
            <a:srgbClr val="A96835"/>
          </a:solidFill>
          <a:ln w="12700">
            <a:solidFill>
              <a:srgbClr val="A96835"/>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FFFFFF"/>
              </a:solidFill>
              <a:effectLst/>
              <a:uFillTx/>
              <a:latin typeface="Arial"/>
            </a:endParaRPr>
          </a:p>
        </p:txBody>
      </p:sp>
      <p:sp>
        <p:nvSpPr>
          <p:cNvPr id="140" name="Text 10"/>
          <p:cNvSpPr/>
          <p:nvPr/>
        </p:nvSpPr>
        <p:spPr>
          <a:xfrm>
            <a:off x="6309360" y="2048400"/>
            <a:ext cx="411120" cy="182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900" b="1" u="none" strike="noStrike">
                <a:solidFill>
                  <a:srgbClr val="FFFFFF"/>
                </a:solidFill>
                <a:effectLst/>
                <a:uFillTx/>
                <a:latin typeface="Aptos"/>
              </a:rPr>
              <a:t>2</a:t>
            </a:r>
            <a:endParaRPr lang="es-AR" sz="900" b="0" u="none" strike="noStrike">
              <a:solidFill>
                <a:srgbClr val="000000"/>
              </a:solidFill>
              <a:effectLst/>
              <a:uFillTx/>
              <a:latin typeface="Arial"/>
            </a:endParaRPr>
          </a:p>
        </p:txBody>
      </p:sp>
      <p:sp>
        <p:nvSpPr>
          <p:cNvPr id="141" name="Text 11"/>
          <p:cNvSpPr/>
          <p:nvPr/>
        </p:nvSpPr>
        <p:spPr>
          <a:xfrm>
            <a:off x="6839640" y="1974960"/>
            <a:ext cx="4251600" cy="255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300" b="1" u="none" strike="noStrike">
                <a:solidFill>
                  <a:srgbClr val="17324D"/>
                </a:solidFill>
                <a:effectLst/>
                <a:uFillTx/>
                <a:latin typeface="Aptos"/>
              </a:rPr>
              <a:t>Publicidad oficial</a:t>
            </a:r>
            <a:endParaRPr lang="es-AR" sz="1300" b="0" u="none" strike="noStrike">
              <a:solidFill>
                <a:srgbClr val="000000"/>
              </a:solidFill>
              <a:effectLst/>
              <a:uFillTx/>
              <a:latin typeface="Arial"/>
            </a:endParaRPr>
          </a:p>
        </p:txBody>
      </p:sp>
      <p:sp>
        <p:nvSpPr>
          <p:cNvPr id="142" name="Text 12"/>
          <p:cNvSpPr/>
          <p:nvPr/>
        </p:nvSpPr>
        <p:spPr>
          <a:xfrm>
            <a:off x="6839640" y="2304360"/>
            <a:ext cx="4205880" cy="566640"/>
          </a:xfrm>
          <a:prstGeom prst="rect">
            <a:avLst/>
          </a:prstGeom>
          <a:noFill/>
          <a:ln w="0">
            <a:noFill/>
          </a:ln>
        </p:spPr>
        <p:style>
          <a:lnRef idx="0">
            <a:scrgbClr r="0" g="0" b="0"/>
          </a:lnRef>
          <a:fillRef idx="0">
            <a:scrgbClr r="0" g="0" b="0"/>
          </a:fillRef>
          <a:effectRef idx="0">
            <a:scrgbClr r="0" g="0" b="0"/>
          </a:effectRef>
          <a:fontRef idx="minor"/>
        </p:style>
        <p:txBody>
          <a:bodyPr lIns="360" tIns="360" rIns="360" bIns="360" anchor="ctr">
            <a:normAutofit/>
          </a:bodyPr>
          <a:lstStyle/>
          <a:p>
            <a:pPr defTabSz="914400">
              <a:lnSpc>
                <a:spcPct val="100000"/>
              </a:lnSpc>
              <a:tabLst>
                <a:tab pos="0" algn="l"/>
              </a:tabLst>
            </a:pPr>
            <a:r>
              <a:rPr lang="en-US" sz="1030" b="0" u="none" strike="noStrike">
                <a:solidFill>
                  <a:srgbClr val="202833"/>
                </a:solidFill>
                <a:effectLst/>
                <a:uFillTx/>
                <a:latin typeface="Aptos"/>
              </a:rPr>
              <a:t>BOE + Registro Público Concursal. Sin necesidad de publicaciones privadas costosas.</a:t>
            </a:r>
            <a:endParaRPr lang="es-AR" sz="1030" b="0" u="none" strike="noStrike">
              <a:solidFill>
                <a:srgbClr val="000000"/>
              </a:solidFill>
              <a:effectLst/>
              <a:uFillTx/>
              <a:latin typeface="Arial"/>
            </a:endParaRPr>
          </a:p>
        </p:txBody>
      </p:sp>
      <p:sp>
        <p:nvSpPr>
          <p:cNvPr id="143" name="Shape 13"/>
          <p:cNvSpPr/>
          <p:nvPr/>
        </p:nvSpPr>
        <p:spPr>
          <a:xfrm>
            <a:off x="667440" y="3337560"/>
            <a:ext cx="5074560" cy="1206720"/>
          </a:xfrm>
          <a:prstGeom prst="roundRect">
            <a:avLst>
              <a:gd name="adj" fmla="val 6061"/>
            </a:avLst>
          </a:prstGeom>
          <a:solidFill>
            <a:srgbClr val="FFFFFF"/>
          </a:solidFill>
          <a:ln w="12700">
            <a:solidFill>
              <a:srgbClr val="D9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144" name="Shape 14"/>
          <p:cNvSpPr/>
          <p:nvPr/>
        </p:nvSpPr>
        <p:spPr>
          <a:xfrm>
            <a:off x="822960" y="3502080"/>
            <a:ext cx="411120" cy="411120"/>
          </a:xfrm>
          <a:prstGeom prst="ellipse">
            <a:avLst/>
          </a:prstGeom>
          <a:solidFill>
            <a:srgbClr val="A96835"/>
          </a:solidFill>
          <a:ln w="12700">
            <a:solidFill>
              <a:srgbClr val="A96835"/>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FFFFFF"/>
              </a:solidFill>
              <a:effectLst/>
              <a:uFillTx/>
              <a:latin typeface="Arial"/>
            </a:endParaRPr>
          </a:p>
        </p:txBody>
      </p:sp>
      <p:sp>
        <p:nvSpPr>
          <p:cNvPr id="145" name="Text 15"/>
          <p:cNvSpPr/>
          <p:nvPr/>
        </p:nvSpPr>
        <p:spPr>
          <a:xfrm>
            <a:off x="822960" y="3557160"/>
            <a:ext cx="411120" cy="182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900" b="1" u="none" strike="noStrike">
                <a:solidFill>
                  <a:srgbClr val="FFFFFF"/>
                </a:solidFill>
                <a:effectLst/>
                <a:uFillTx/>
                <a:latin typeface="Aptos"/>
              </a:rPr>
              <a:t>3</a:t>
            </a:r>
            <a:endParaRPr lang="es-AR" sz="900" b="0" u="none" strike="noStrike">
              <a:solidFill>
                <a:srgbClr val="000000"/>
              </a:solidFill>
              <a:effectLst/>
              <a:uFillTx/>
              <a:latin typeface="Arial"/>
            </a:endParaRPr>
          </a:p>
        </p:txBody>
      </p:sp>
      <p:sp>
        <p:nvSpPr>
          <p:cNvPr id="146" name="Text 16"/>
          <p:cNvSpPr/>
          <p:nvPr/>
        </p:nvSpPr>
        <p:spPr>
          <a:xfrm>
            <a:off x="1353240" y="3483720"/>
            <a:ext cx="4251600" cy="255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300" b="1" u="none" strike="noStrike">
                <a:solidFill>
                  <a:srgbClr val="17324D"/>
                </a:solidFill>
                <a:effectLst/>
                <a:uFillTx/>
                <a:latin typeface="Aptos"/>
              </a:rPr>
              <a:t>Control de acreedores</a:t>
            </a:r>
            <a:endParaRPr lang="es-AR" sz="1300" b="0" u="none" strike="noStrike">
              <a:solidFill>
                <a:srgbClr val="000000"/>
              </a:solidFill>
              <a:effectLst/>
              <a:uFillTx/>
              <a:latin typeface="Arial"/>
            </a:endParaRPr>
          </a:p>
        </p:txBody>
      </p:sp>
      <p:sp>
        <p:nvSpPr>
          <p:cNvPr id="147" name="Text 17"/>
          <p:cNvSpPr/>
          <p:nvPr/>
        </p:nvSpPr>
        <p:spPr>
          <a:xfrm>
            <a:off x="1353240" y="3813120"/>
            <a:ext cx="4205880" cy="566640"/>
          </a:xfrm>
          <a:prstGeom prst="rect">
            <a:avLst/>
          </a:prstGeom>
          <a:noFill/>
          <a:ln w="0">
            <a:noFill/>
          </a:ln>
        </p:spPr>
        <p:style>
          <a:lnRef idx="0">
            <a:scrgbClr r="0" g="0" b="0"/>
          </a:lnRef>
          <a:fillRef idx="0">
            <a:scrgbClr r="0" g="0" b="0"/>
          </a:fillRef>
          <a:effectRef idx="0">
            <a:scrgbClr r="0" g="0" b="0"/>
          </a:effectRef>
          <a:fontRef idx="minor"/>
        </p:style>
        <p:txBody>
          <a:bodyPr lIns="360" tIns="360" rIns="360" bIns="360" anchor="ctr">
            <a:normAutofit/>
          </a:bodyPr>
          <a:lstStyle/>
          <a:p>
            <a:pPr defTabSz="914400">
              <a:lnSpc>
                <a:spcPct val="100000"/>
              </a:lnSpc>
              <a:tabLst>
                <a:tab pos="0" algn="l"/>
              </a:tabLst>
            </a:pPr>
            <a:r>
              <a:rPr lang="en-US" sz="1030" b="0" u="none" strike="noStrike">
                <a:solidFill>
                  <a:srgbClr val="202833"/>
                </a:solidFill>
                <a:effectLst/>
                <a:uFillTx/>
                <a:latin typeface="Aptos"/>
              </a:rPr>
              <a:t>Acreedores con umbral legal pueden pedir administrador para investigar activos u operaciones.</a:t>
            </a:r>
            <a:endParaRPr lang="es-AR" sz="1030" b="0" u="none" strike="noStrike">
              <a:solidFill>
                <a:srgbClr val="000000"/>
              </a:solidFill>
              <a:effectLst/>
              <a:uFillTx/>
              <a:latin typeface="Arial"/>
            </a:endParaRPr>
          </a:p>
        </p:txBody>
      </p:sp>
      <p:sp>
        <p:nvSpPr>
          <p:cNvPr id="148" name="Shape 18"/>
          <p:cNvSpPr/>
          <p:nvPr/>
        </p:nvSpPr>
        <p:spPr>
          <a:xfrm>
            <a:off x="6153840" y="3337560"/>
            <a:ext cx="5074560" cy="1206720"/>
          </a:xfrm>
          <a:prstGeom prst="roundRect">
            <a:avLst>
              <a:gd name="adj" fmla="val 6061"/>
            </a:avLst>
          </a:prstGeom>
          <a:solidFill>
            <a:srgbClr val="FFFFFF"/>
          </a:solidFill>
          <a:ln w="12700">
            <a:solidFill>
              <a:srgbClr val="D9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149" name="Shape 19"/>
          <p:cNvSpPr/>
          <p:nvPr/>
        </p:nvSpPr>
        <p:spPr>
          <a:xfrm>
            <a:off x="6309360" y="3502080"/>
            <a:ext cx="411120" cy="411120"/>
          </a:xfrm>
          <a:prstGeom prst="ellipse">
            <a:avLst/>
          </a:prstGeom>
          <a:solidFill>
            <a:srgbClr val="B58A4A"/>
          </a:solidFill>
          <a:ln w="12700">
            <a:solidFill>
              <a:srgbClr val="B58A4A"/>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FFFFFF"/>
              </a:solidFill>
              <a:effectLst/>
              <a:uFillTx/>
              <a:latin typeface="Arial"/>
            </a:endParaRPr>
          </a:p>
        </p:txBody>
      </p:sp>
      <p:sp>
        <p:nvSpPr>
          <p:cNvPr id="150" name="Text 20"/>
          <p:cNvSpPr/>
          <p:nvPr/>
        </p:nvSpPr>
        <p:spPr>
          <a:xfrm>
            <a:off x="6309360" y="3557160"/>
            <a:ext cx="411120" cy="182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900" b="1" u="none" strike="noStrike">
                <a:solidFill>
                  <a:srgbClr val="FFFFFF"/>
                </a:solidFill>
                <a:effectLst/>
                <a:uFillTx/>
                <a:latin typeface="Aptos"/>
              </a:rPr>
              <a:t>4</a:t>
            </a:r>
            <a:endParaRPr lang="es-AR" sz="900" b="0" u="none" strike="noStrike">
              <a:solidFill>
                <a:srgbClr val="000000"/>
              </a:solidFill>
              <a:effectLst/>
              <a:uFillTx/>
              <a:latin typeface="Arial"/>
            </a:endParaRPr>
          </a:p>
        </p:txBody>
      </p:sp>
      <p:sp>
        <p:nvSpPr>
          <p:cNvPr id="151" name="Text 21"/>
          <p:cNvSpPr/>
          <p:nvPr/>
        </p:nvSpPr>
        <p:spPr>
          <a:xfrm>
            <a:off x="6839640" y="3483720"/>
            <a:ext cx="4251600" cy="255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300" b="1" u="none" strike="noStrike">
                <a:solidFill>
                  <a:srgbClr val="17324D"/>
                </a:solidFill>
                <a:effectLst/>
                <a:uFillTx/>
                <a:latin typeface="Aptos"/>
              </a:rPr>
              <a:t>Exoneración</a:t>
            </a:r>
            <a:endParaRPr lang="es-AR" sz="1300" b="0" u="none" strike="noStrike">
              <a:solidFill>
                <a:srgbClr val="000000"/>
              </a:solidFill>
              <a:effectLst/>
              <a:uFillTx/>
              <a:latin typeface="Arial"/>
            </a:endParaRPr>
          </a:p>
        </p:txBody>
      </p:sp>
      <p:sp>
        <p:nvSpPr>
          <p:cNvPr id="152" name="Text 22"/>
          <p:cNvSpPr/>
          <p:nvPr/>
        </p:nvSpPr>
        <p:spPr>
          <a:xfrm>
            <a:off x="6839640" y="3813120"/>
            <a:ext cx="4205880" cy="566640"/>
          </a:xfrm>
          <a:prstGeom prst="rect">
            <a:avLst/>
          </a:prstGeom>
          <a:noFill/>
          <a:ln w="0">
            <a:noFill/>
          </a:ln>
        </p:spPr>
        <p:style>
          <a:lnRef idx="0">
            <a:scrgbClr r="0" g="0" b="0"/>
          </a:lnRef>
          <a:fillRef idx="0">
            <a:scrgbClr r="0" g="0" b="0"/>
          </a:fillRef>
          <a:effectRef idx="0">
            <a:scrgbClr r="0" g="0" b="0"/>
          </a:effectRef>
          <a:fontRef idx="minor"/>
        </p:style>
        <p:txBody>
          <a:bodyPr lIns="360" tIns="360" rIns="360" bIns="360" anchor="ctr">
            <a:normAutofit/>
          </a:bodyPr>
          <a:lstStyle/>
          <a:p>
            <a:pPr defTabSz="914400">
              <a:lnSpc>
                <a:spcPct val="100000"/>
              </a:lnSpc>
              <a:tabLst>
                <a:tab pos="0" algn="l"/>
              </a:tabLst>
            </a:pPr>
            <a:r>
              <a:rPr lang="en-US" sz="1030" b="0" u="none" strike="noStrike">
                <a:solidFill>
                  <a:srgbClr val="202833"/>
                </a:solidFill>
                <a:effectLst/>
                <a:uFillTx/>
                <a:latin typeface="Aptos"/>
              </a:rPr>
              <a:t>Si se reúnen los requisitos, se extingue el pasivo legalmente exonerable.</a:t>
            </a:r>
            <a:endParaRPr lang="es-AR" sz="1030" b="0" u="none" strike="noStrike">
              <a:solidFill>
                <a:srgbClr val="000000"/>
              </a:solidFill>
              <a:effectLst/>
              <a:uFillTx/>
              <a:latin typeface="Arial"/>
            </a:endParaRPr>
          </a:p>
        </p:txBody>
      </p:sp>
      <p:sp>
        <p:nvSpPr>
          <p:cNvPr id="153" name="Text 23"/>
          <p:cNvSpPr/>
          <p:nvPr/>
        </p:nvSpPr>
        <p:spPr>
          <a:xfrm>
            <a:off x="777240" y="5166360"/>
            <a:ext cx="18284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300" b="1" u="none" strike="noStrike">
                <a:solidFill>
                  <a:srgbClr val="17324D"/>
                </a:solidFill>
                <a:effectLst/>
                <a:uFillTx/>
                <a:latin typeface="Aptos"/>
              </a:rPr>
              <a:t>No todo se perdona</a:t>
            </a:r>
            <a:endParaRPr lang="es-AR" sz="1300" b="0" u="none" strike="noStrike">
              <a:solidFill>
                <a:srgbClr val="000000"/>
              </a:solidFill>
              <a:effectLst/>
              <a:uFillTx/>
              <a:latin typeface="Arial"/>
            </a:endParaRPr>
          </a:p>
        </p:txBody>
      </p:sp>
      <p:sp>
        <p:nvSpPr>
          <p:cNvPr id="154" name="Text 24"/>
          <p:cNvSpPr/>
          <p:nvPr/>
        </p:nvSpPr>
        <p:spPr>
          <a:xfrm>
            <a:off x="2514600" y="5093280"/>
            <a:ext cx="868644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150" b="0" u="none" strike="noStrike">
                <a:solidFill>
                  <a:srgbClr val="202833"/>
                </a:solidFill>
                <a:effectLst/>
                <a:uFillTx/>
                <a:latin typeface="Aptos"/>
              </a:rPr>
              <a:t>Alimentos · ciertos daños y responsabilidad por delito · determinadas sanciones · garantía real · crédito público con límites</a:t>
            </a:r>
            <a:endParaRPr lang="es-AR" sz="1150" b="0" u="none" strike="noStrike">
              <a:solidFill>
                <a:srgbClr val="000000"/>
              </a:solidFill>
              <a:effectLst/>
              <a:uFillTx/>
              <a:latin typeface="Arial"/>
            </a:endParaRPr>
          </a:p>
        </p:txBody>
      </p:sp>
      <p:sp>
        <p:nvSpPr>
          <p:cNvPr id="155" name="Text 25"/>
          <p:cNvSpPr/>
          <p:nvPr/>
        </p:nvSpPr>
        <p:spPr>
          <a:xfrm>
            <a:off x="6766560" y="6199560"/>
            <a:ext cx="4754520" cy="200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r" defTabSz="914400">
              <a:lnSpc>
                <a:spcPct val="100000"/>
              </a:lnSpc>
              <a:tabLst>
                <a:tab pos="0" algn="l"/>
              </a:tabLst>
            </a:pPr>
            <a:r>
              <a:rPr lang="en-US" sz="680" b="0" u="none" strike="noStrike">
                <a:solidFill>
                  <a:srgbClr val="858D96"/>
                </a:solidFill>
                <a:effectLst/>
                <a:uFillTx/>
                <a:latin typeface="Aptos"/>
                <a:ea typeface="Aptos"/>
              </a:rPr>
              <a:t>TRLC arts. 37 bis–ter y 489</a:t>
            </a:r>
            <a:endParaRPr lang="es-AR" sz="680" b="0" u="none" strike="noStrike">
              <a:solidFill>
                <a:srgbClr val="000000"/>
              </a:solidFill>
              <a:effectLst/>
              <a:uFillTx/>
              <a:latin typeface="Arial"/>
            </a:endParaRPr>
          </a:p>
        </p:txBody>
      </p:sp>
      <p:sp>
        <p:nvSpPr>
          <p:cNvPr id="156" name="PlaceHolder 1"/>
          <p:cNvSpPr>
            <a:spLocks noGrp="1"/>
          </p:cNvSpPr>
          <p:nvPr>
            <p:ph type="sldNum" idx="9"/>
          </p:nvPr>
        </p:nvSpPr>
        <p:spPr>
          <a:xfrm>
            <a:off x="11109960" y="6492240"/>
            <a:ext cx="456840" cy="200880"/>
          </a:xfrm>
          <a:prstGeom prst="rect">
            <a:avLst/>
          </a:prstGeom>
          <a:noFill/>
          <a:ln w="0">
            <a:noFill/>
          </a:ln>
        </p:spPr>
        <p:txBody>
          <a:bodyPr lIns="0" tIns="0" rIns="0" bIns="0" anchor="t">
            <a:noAutofit/>
          </a:bodyPr>
          <a:lstStyle>
            <a:lvl1pPr indent="0" algn="r" defTabSz="914400">
              <a:lnSpc>
                <a:spcPct val="100000"/>
              </a:lnSpc>
              <a:buNone/>
              <a:defRPr lang="en-US" sz="750" b="0" u="none" strike="noStrike">
                <a:solidFill>
                  <a:srgbClr val="6E7681"/>
                </a:solidFill>
                <a:effectLst/>
                <a:uFillTx/>
                <a:latin typeface="Aptos"/>
                <a:ea typeface="Aptos"/>
              </a:defRPr>
            </a:lvl1pPr>
          </a:lstStyle>
          <a:p>
            <a:pPr indent="0" algn="r" defTabSz="914400">
              <a:lnSpc>
                <a:spcPct val="100000"/>
              </a:lnSpc>
              <a:buNone/>
            </a:pPr>
            <a:fld id="{6FA15411-3761-4AD7-8AB9-A66ADC63BB30}" type="slidenum">
              <a:rPr lang="en-US" sz="750" b="0" u="none" strike="noStrike">
                <a:solidFill>
                  <a:srgbClr val="6E7681"/>
                </a:solidFill>
                <a:effectLst/>
                <a:uFillTx/>
                <a:latin typeface="Aptos"/>
                <a:ea typeface="Aptos"/>
              </a:rPr>
              <a:t>6</a:t>
            </a:fld>
            <a:endParaRPr lang="es-AR" sz="750" b="0" u="none" strike="noStrike">
              <a:solidFill>
                <a:srgbClr val="000000"/>
              </a:solidFill>
              <a:effectLst/>
              <a:uFillTx/>
              <a:latin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Text 0"/>
          <p:cNvSpPr/>
          <p:nvPr/>
        </p:nvSpPr>
        <p:spPr>
          <a:xfrm>
            <a:off x="640080" y="320040"/>
            <a:ext cx="3382920" cy="200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00" b="1" u="none" strike="noStrike" spc="119">
                <a:solidFill>
                  <a:srgbClr val="B58A4A"/>
                </a:solidFill>
                <a:effectLst/>
                <a:uFillTx/>
                <a:latin typeface="Aptos"/>
                <a:ea typeface="Aptos"/>
              </a:rPr>
              <a:t>MODELO ADMINISTRATIVO CON CONTROL JUDICIAL</a:t>
            </a:r>
            <a:endParaRPr lang="es-AR" sz="800" b="0" u="none" strike="noStrike">
              <a:solidFill>
                <a:srgbClr val="000000"/>
              </a:solidFill>
              <a:effectLst/>
              <a:uFillTx/>
              <a:latin typeface="Arial"/>
            </a:endParaRPr>
          </a:p>
        </p:txBody>
      </p:sp>
      <p:sp>
        <p:nvSpPr>
          <p:cNvPr id="158" name="Text 1"/>
          <p:cNvSpPr/>
          <p:nvPr/>
        </p:nvSpPr>
        <p:spPr>
          <a:xfrm>
            <a:off x="640080" y="567000"/>
            <a:ext cx="10881000" cy="5940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2600" b="1" u="none" strike="noStrike">
                <a:solidFill>
                  <a:srgbClr val="17324D"/>
                </a:solidFill>
                <a:effectLst/>
                <a:uFillTx/>
                <a:latin typeface="Aptos Display"/>
                <a:ea typeface="Aptos Display"/>
              </a:rPr>
              <a:t>Francia: un sistema específico de sobreendeudamiento</a:t>
            </a:r>
            <a:endParaRPr lang="es-AR" sz="2600" b="0" u="none" strike="noStrike">
              <a:solidFill>
                <a:srgbClr val="000000"/>
              </a:solidFill>
              <a:effectLst/>
              <a:uFillTx/>
              <a:latin typeface="Arial"/>
            </a:endParaRPr>
          </a:p>
        </p:txBody>
      </p:sp>
      <p:sp>
        <p:nvSpPr>
          <p:cNvPr id="159" name="Shape 2"/>
          <p:cNvSpPr/>
          <p:nvPr/>
        </p:nvSpPr>
        <p:spPr>
          <a:xfrm>
            <a:off x="731520" y="1261800"/>
            <a:ext cx="3291480" cy="383760"/>
          </a:xfrm>
          <a:prstGeom prst="roundRect">
            <a:avLst>
              <a:gd name="adj" fmla="val 19048"/>
            </a:avLst>
          </a:prstGeom>
          <a:solidFill>
            <a:srgbClr val="355C8A"/>
          </a:solidFill>
          <a:ln w="12700">
            <a:solidFill>
              <a:srgbClr val="355C8A"/>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FFFFFF"/>
              </a:solidFill>
              <a:effectLst/>
              <a:uFillTx/>
              <a:latin typeface="Arial"/>
            </a:endParaRPr>
          </a:p>
        </p:txBody>
      </p:sp>
      <p:sp>
        <p:nvSpPr>
          <p:cNvPr id="160" name="Text 3"/>
          <p:cNvSpPr/>
          <p:nvPr/>
        </p:nvSpPr>
        <p:spPr>
          <a:xfrm>
            <a:off x="804600" y="1325880"/>
            <a:ext cx="3145320" cy="219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950" b="1" u="none" strike="noStrike">
                <a:solidFill>
                  <a:srgbClr val="FFFFFF"/>
                </a:solidFill>
                <a:effectLst/>
                <a:uFillTx/>
                <a:latin typeface="Aptos"/>
              </a:rPr>
              <a:t>CODE DE LA CONSOMMATION · LIVRE VII</a:t>
            </a:r>
            <a:endParaRPr lang="es-AR" sz="950" b="0" u="none" strike="noStrike">
              <a:solidFill>
                <a:srgbClr val="000000"/>
              </a:solidFill>
              <a:effectLst/>
              <a:uFillTx/>
              <a:latin typeface="Arial"/>
            </a:endParaRPr>
          </a:p>
        </p:txBody>
      </p:sp>
      <p:sp>
        <p:nvSpPr>
          <p:cNvPr id="161" name="Text 4"/>
          <p:cNvSpPr/>
          <p:nvPr/>
        </p:nvSpPr>
        <p:spPr>
          <a:xfrm>
            <a:off x="731520" y="1828800"/>
            <a:ext cx="5486040" cy="6397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600" b="0" u="none" strike="noStrike">
                <a:solidFill>
                  <a:srgbClr val="202833"/>
                </a:solidFill>
                <a:effectLst/>
                <a:uFillTx/>
                <a:latin typeface="Aptos"/>
              </a:rPr>
              <a:t>El punto de entrada son las Comisiones de Sobreendeudamiento, articuladas por la Banque de France.</a:t>
            </a:r>
            <a:endParaRPr lang="es-AR" sz="1600" b="0" u="none" strike="noStrike">
              <a:solidFill>
                <a:srgbClr val="000000"/>
              </a:solidFill>
              <a:effectLst/>
              <a:uFillTx/>
              <a:latin typeface="Arial"/>
            </a:endParaRPr>
          </a:p>
        </p:txBody>
      </p:sp>
      <p:sp>
        <p:nvSpPr>
          <p:cNvPr id="162" name="Shape 5"/>
          <p:cNvSpPr/>
          <p:nvPr/>
        </p:nvSpPr>
        <p:spPr>
          <a:xfrm>
            <a:off x="777240" y="2779920"/>
            <a:ext cx="100080" cy="100080"/>
          </a:xfrm>
          <a:prstGeom prst="ellipse">
            <a:avLst/>
          </a:prstGeom>
          <a:solidFill>
            <a:srgbClr val="B58A4A"/>
          </a:solidFill>
          <a:ln w="12700">
            <a:solidFill>
              <a:srgbClr val="B58A4A"/>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es-AR" sz="1800" b="0" u="none" strike="noStrike">
              <a:solidFill>
                <a:srgbClr val="FFFFFF"/>
              </a:solidFill>
              <a:effectLst/>
              <a:uFillTx/>
              <a:latin typeface="Arial"/>
            </a:endParaRPr>
          </a:p>
        </p:txBody>
      </p:sp>
      <p:sp>
        <p:nvSpPr>
          <p:cNvPr id="163" name="Text 6"/>
          <p:cNvSpPr/>
          <p:nvPr/>
        </p:nvSpPr>
        <p:spPr>
          <a:xfrm>
            <a:off x="987480" y="2633400"/>
            <a:ext cx="5138640" cy="607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260" b="0" u="none" strike="noStrike">
                <a:solidFill>
                  <a:srgbClr val="202833"/>
                </a:solidFill>
                <a:effectLst/>
                <a:uFillTx/>
                <a:latin typeface="Aptos"/>
              </a:rPr>
              <a:t>Persona física de buena fe.</a:t>
            </a:r>
            <a:endParaRPr lang="es-AR" sz="1260" b="0" u="none" strike="noStrike">
              <a:solidFill>
                <a:srgbClr val="000000"/>
              </a:solidFill>
              <a:effectLst/>
              <a:uFillTx/>
              <a:latin typeface="Arial"/>
            </a:endParaRPr>
          </a:p>
        </p:txBody>
      </p:sp>
      <p:sp>
        <p:nvSpPr>
          <p:cNvPr id="164" name="Shape 7"/>
          <p:cNvSpPr/>
          <p:nvPr/>
        </p:nvSpPr>
        <p:spPr>
          <a:xfrm>
            <a:off x="777240" y="3415320"/>
            <a:ext cx="100080" cy="100080"/>
          </a:xfrm>
          <a:prstGeom prst="ellipse">
            <a:avLst/>
          </a:prstGeom>
          <a:solidFill>
            <a:srgbClr val="B58A4A"/>
          </a:solidFill>
          <a:ln w="12700">
            <a:solidFill>
              <a:srgbClr val="B58A4A"/>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es-AR" sz="1800" b="0" u="none" strike="noStrike">
              <a:solidFill>
                <a:srgbClr val="FFFFFF"/>
              </a:solidFill>
              <a:effectLst/>
              <a:uFillTx/>
              <a:latin typeface="Arial"/>
            </a:endParaRPr>
          </a:p>
        </p:txBody>
      </p:sp>
      <p:sp>
        <p:nvSpPr>
          <p:cNvPr id="165" name="Text 8"/>
          <p:cNvSpPr/>
          <p:nvPr/>
        </p:nvSpPr>
        <p:spPr>
          <a:xfrm>
            <a:off x="987480" y="3269160"/>
            <a:ext cx="5138640" cy="607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260" b="0" u="none" strike="noStrike">
                <a:solidFill>
                  <a:srgbClr val="202833"/>
                </a:solidFill>
                <a:effectLst/>
                <a:uFillTx/>
                <a:latin typeface="Aptos"/>
              </a:rPr>
              <a:t>Se analiza el conjunto de deudas profesionales y no profesionales.</a:t>
            </a:r>
            <a:endParaRPr lang="es-AR" sz="1260" b="0" u="none" strike="noStrike">
              <a:solidFill>
                <a:srgbClr val="000000"/>
              </a:solidFill>
              <a:effectLst/>
              <a:uFillTx/>
              <a:latin typeface="Arial"/>
            </a:endParaRPr>
          </a:p>
        </p:txBody>
      </p:sp>
      <p:sp>
        <p:nvSpPr>
          <p:cNvPr id="166" name="Shape 9"/>
          <p:cNvSpPr/>
          <p:nvPr/>
        </p:nvSpPr>
        <p:spPr>
          <a:xfrm>
            <a:off x="777240" y="4050720"/>
            <a:ext cx="100080" cy="100080"/>
          </a:xfrm>
          <a:prstGeom prst="ellipse">
            <a:avLst/>
          </a:prstGeom>
          <a:solidFill>
            <a:srgbClr val="B58A4A"/>
          </a:solidFill>
          <a:ln w="12700">
            <a:solidFill>
              <a:srgbClr val="B58A4A"/>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es-AR" sz="1800" b="0" u="none" strike="noStrike">
              <a:solidFill>
                <a:srgbClr val="FFFFFF"/>
              </a:solidFill>
              <a:effectLst/>
              <a:uFillTx/>
              <a:latin typeface="Arial"/>
            </a:endParaRPr>
          </a:p>
        </p:txBody>
      </p:sp>
      <p:sp>
        <p:nvSpPr>
          <p:cNvPr id="167" name="Text 10"/>
          <p:cNvSpPr/>
          <p:nvPr/>
        </p:nvSpPr>
        <p:spPr>
          <a:xfrm>
            <a:off x="987480" y="3904560"/>
            <a:ext cx="5138640" cy="607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260" b="0" u="none" strike="noStrike">
                <a:solidFill>
                  <a:srgbClr val="202833"/>
                </a:solidFill>
                <a:effectLst/>
                <a:uFillTx/>
                <a:latin typeface="Aptos"/>
              </a:rPr>
              <a:t>La mora no define el caso: importa la imposibilidad manifiesta de pagar el pasivo.</a:t>
            </a:r>
            <a:endParaRPr lang="es-AR" sz="1260" b="0" u="none" strike="noStrike">
              <a:solidFill>
                <a:srgbClr val="000000"/>
              </a:solidFill>
              <a:effectLst/>
              <a:uFillTx/>
              <a:latin typeface="Arial"/>
            </a:endParaRPr>
          </a:p>
        </p:txBody>
      </p:sp>
      <p:sp>
        <p:nvSpPr>
          <p:cNvPr id="168" name="Shape 11"/>
          <p:cNvSpPr/>
          <p:nvPr/>
        </p:nvSpPr>
        <p:spPr>
          <a:xfrm>
            <a:off x="777240" y="4686480"/>
            <a:ext cx="100080" cy="100080"/>
          </a:xfrm>
          <a:prstGeom prst="ellipse">
            <a:avLst/>
          </a:prstGeom>
          <a:solidFill>
            <a:srgbClr val="B58A4A"/>
          </a:solidFill>
          <a:ln w="12700">
            <a:solidFill>
              <a:srgbClr val="B58A4A"/>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es-AR" sz="1800" b="0" u="none" strike="noStrike">
              <a:solidFill>
                <a:srgbClr val="FFFFFF"/>
              </a:solidFill>
              <a:effectLst/>
              <a:uFillTx/>
              <a:latin typeface="Arial"/>
            </a:endParaRPr>
          </a:p>
        </p:txBody>
      </p:sp>
      <p:sp>
        <p:nvSpPr>
          <p:cNvPr id="169" name="Text 12"/>
          <p:cNvSpPr/>
          <p:nvPr/>
        </p:nvSpPr>
        <p:spPr>
          <a:xfrm>
            <a:off x="987480" y="4539960"/>
            <a:ext cx="5138640" cy="607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260" b="0" u="none" strike="noStrike">
                <a:solidFill>
                  <a:srgbClr val="202833"/>
                </a:solidFill>
                <a:effectLst/>
                <a:uFillTx/>
                <a:latin typeface="Aptos"/>
              </a:rPr>
              <a:t>La vivienda de valor igual o superior al pasivo no excluye automáticamente el sobreendeudamiento.</a:t>
            </a:r>
            <a:endParaRPr lang="es-AR" sz="1260" b="0" u="none" strike="noStrike">
              <a:solidFill>
                <a:srgbClr val="000000"/>
              </a:solidFill>
              <a:effectLst/>
              <a:uFillTx/>
              <a:latin typeface="Arial"/>
            </a:endParaRPr>
          </a:p>
        </p:txBody>
      </p:sp>
      <p:sp>
        <p:nvSpPr>
          <p:cNvPr id="170" name="Shape 13"/>
          <p:cNvSpPr/>
          <p:nvPr/>
        </p:nvSpPr>
        <p:spPr>
          <a:xfrm>
            <a:off x="6720840" y="1554480"/>
            <a:ext cx="4663080" cy="3611520"/>
          </a:xfrm>
          <a:prstGeom prst="roundRect">
            <a:avLst>
              <a:gd name="adj" fmla="val 2025"/>
            </a:avLst>
          </a:prstGeom>
          <a:solidFill>
            <a:srgbClr val="FFFFFF"/>
          </a:solidFill>
          <a:ln w="12700">
            <a:solidFill>
              <a:srgbClr val="D7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171" name="Text 14"/>
          <p:cNvSpPr/>
          <p:nvPr/>
        </p:nvSpPr>
        <p:spPr>
          <a:xfrm>
            <a:off x="7040880" y="1828800"/>
            <a:ext cx="402300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800" b="1" u="none" strike="noStrike">
                <a:solidFill>
                  <a:srgbClr val="17324D"/>
                </a:solidFill>
                <a:effectLst/>
                <a:uFillTx/>
                <a:latin typeface="Aptos"/>
              </a:rPr>
              <a:t>Definición legal</a:t>
            </a:r>
            <a:endParaRPr lang="es-AR" sz="1800" b="0" u="none" strike="noStrike">
              <a:solidFill>
                <a:srgbClr val="000000"/>
              </a:solidFill>
              <a:effectLst/>
              <a:uFillTx/>
              <a:latin typeface="Arial"/>
            </a:endParaRPr>
          </a:p>
        </p:txBody>
      </p:sp>
      <p:sp>
        <p:nvSpPr>
          <p:cNvPr id="172" name="Text 15"/>
          <p:cNvSpPr/>
          <p:nvPr/>
        </p:nvSpPr>
        <p:spPr>
          <a:xfrm>
            <a:off x="7223760" y="2487240"/>
            <a:ext cx="3657240" cy="10512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1800" b="1" u="none" strike="noStrike">
                <a:solidFill>
                  <a:srgbClr val="355C8A"/>
                </a:solidFill>
                <a:effectLst/>
                <a:uFillTx/>
                <a:latin typeface="Aptos"/>
              </a:rPr>
              <a:t>“Imposibilidad manifiesta de hacer frente al conjunto de las deudas (…) exigibles y por vencer.”</a:t>
            </a:r>
            <a:endParaRPr lang="es-AR" sz="1800" b="0" u="none" strike="noStrike">
              <a:solidFill>
                <a:srgbClr val="000000"/>
              </a:solidFill>
              <a:effectLst/>
              <a:uFillTx/>
              <a:latin typeface="Arial"/>
            </a:endParaRPr>
          </a:p>
        </p:txBody>
      </p:sp>
      <p:sp>
        <p:nvSpPr>
          <p:cNvPr id="173" name="Text 16"/>
          <p:cNvSpPr/>
          <p:nvPr/>
        </p:nvSpPr>
        <p:spPr>
          <a:xfrm>
            <a:off x="7269480" y="3931920"/>
            <a:ext cx="3565800" cy="6854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1150" b="0" u="none" strike="noStrike">
                <a:solidFill>
                  <a:srgbClr val="202833"/>
                </a:solidFill>
                <a:effectLst/>
                <a:uFillTx/>
                <a:latin typeface="Aptos"/>
              </a:rPr>
              <a:t>La clave francesa es el diagnóstico de la situación patrimonial global, no el atraso en un producto particular.</a:t>
            </a:r>
            <a:endParaRPr lang="es-AR" sz="1150" b="0" u="none" strike="noStrike">
              <a:solidFill>
                <a:srgbClr val="000000"/>
              </a:solidFill>
              <a:effectLst/>
              <a:uFillTx/>
              <a:latin typeface="Arial"/>
            </a:endParaRPr>
          </a:p>
        </p:txBody>
      </p:sp>
      <p:sp>
        <p:nvSpPr>
          <p:cNvPr id="174" name="Text 17"/>
          <p:cNvSpPr/>
          <p:nvPr/>
        </p:nvSpPr>
        <p:spPr>
          <a:xfrm>
            <a:off x="6766560" y="6199560"/>
            <a:ext cx="4754520" cy="200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r" defTabSz="914400">
              <a:lnSpc>
                <a:spcPct val="100000"/>
              </a:lnSpc>
              <a:tabLst>
                <a:tab pos="0" algn="l"/>
              </a:tabLst>
            </a:pPr>
            <a:r>
              <a:rPr lang="en-US" sz="680" b="0" u="none" strike="noStrike">
                <a:solidFill>
                  <a:srgbClr val="858D96"/>
                </a:solidFill>
                <a:effectLst/>
                <a:uFillTx/>
                <a:latin typeface="Aptos"/>
                <a:ea typeface="Aptos"/>
              </a:rPr>
              <a:t>Code de la consommation, art. L711-1</a:t>
            </a:r>
            <a:endParaRPr lang="es-AR" sz="680" b="0" u="none" strike="noStrike">
              <a:solidFill>
                <a:srgbClr val="000000"/>
              </a:solidFill>
              <a:effectLst/>
              <a:uFillTx/>
              <a:latin typeface="Arial"/>
            </a:endParaRPr>
          </a:p>
        </p:txBody>
      </p:sp>
      <p:sp>
        <p:nvSpPr>
          <p:cNvPr id="175" name="PlaceHolder 1"/>
          <p:cNvSpPr>
            <a:spLocks noGrp="1"/>
          </p:cNvSpPr>
          <p:nvPr>
            <p:ph type="sldNum" idx="10"/>
          </p:nvPr>
        </p:nvSpPr>
        <p:spPr>
          <a:xfrm>
            <a:off x="11109960" y="6492240"/>
            <a:ext cx="456840" cy="200880"/>
          </a:xfrm>
          <a:prstGeom prst="rect">
            <a:avLst/>
          </a:prstGeom>
          <a:noFill/>
          <a:ln w="0">
            <a:noFill/>
          </a:ln>
        </p:spPr>
        <p:txBody>
          <a:bodyPr lIns="0" tIns="0" rIns="0" bIns="0" anchor="t">
            <a:noAutofit/>
          </a:bodyPr>
          <a:lstStyle>
            <a:lvl1pPr indent="0" algn="r" defTabSz="914400">
              <a:lnSpc>
                <a:spcPct val="100000"/>
              </a:lnSpc>
              <a:buNone/>
              <a:defRPr lang="en-US" sz="750" b="0" u="none" strike="noStrike">
                <a:solidFill>
                  <a:srgbClr val="6E7681"/>
                </a:solidFill>
                <a:effectLst/>
                <a:uFillTx/>
                <a:latin typeface="Aptos"/>
                <a:ea typeface="Aptos"/>
              </a:defRPr>
            </a:lvl1pPr>
          </a:lstStyle>
          <a:p>
            <a:pPr indent="0" algn="r" defTabSz="914400">
              <a:lnSpc>
                <a:spcPct val="100000"/>
              </a:lnSpc>
              <a:buNone/>
            </a:pPr>
            <a:fld id="{8BBD8C46-F4CF-4C1E-9D45-F7A8B9358A55}" type="slidenum">
              <a:rPr lang="en-US" sz="750" b="0" u="none" strike="noStrike">
                <a:solidFill>
                  <a:srgbClr val="6E7681"/>
                </a:solidFill>
                <a:effectLst/>
                <a:uFillTx/>
                <a:latin typeface="Aptos"/>
                <a:ea typeface="Aptos"/>
              </a:rPr>
              <a:t>7</a:t>
            </a:fld>
            <a:endParaRPr lang="es-AR" sz="750" b="0" u="none" strike="noStrike">
              <a:solidFill>
                <a:srgbClr val="000000"/>
              </a:solidFill>
              <a:effectLst/>
              <a:uFillTx/>
              <a:latin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Text 0"/>
          <p:cNvSpPr/>
          <p:nvPr/>
        </p:nvSpPr>
        <p:spPr>
          <a:xfrm>
            <a:off x="640080" y="320040"/>
            <a:ext cx="3382920" cy="200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00" b="1" u="none" strike="noStrike" spc="119">
                <a:solidFill>
                  <a:srgbClr val="B58A4A"/>
                </a:solidFill>
                <a:effectLst/>
                <a:uFillTx/>
                <a:latin typeface="Aptos"/>
                <a:ea typeface="Aptos"/>
              </a:rPr>
              <a:t>FUNCIONAMIENTO</a:t>
            </a:r>
            <a:endParaRPr lang="es-AR" sz="800" b="0" u="none" strike="noStrike">
              <a:solidFill>
                <a:srgbClr val="000000"/>
              </a:solidFill>
              <a:effectLst/>
              <a:uFillTx/>
              <a:latin typeface="Arial"/>
            </a:endParaRPr>
          </a:p>
        </p:txBody>
      </p:sp>
      <p:sp>
        <p:nvSpPr>
          <p:cNvPr id="177" name="Text 1"/>
          <p:cNvSpPr/>
          <p:nvPr/>
        </p:nvSpPr>
        <p:spPr>
          <a:xfrm>
            <a:off x="640080" y="567000"/>
            <a:ext cx="10881000" cy="5940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2600" b="1" u="none" strike="noStrike">
                <a:solidFill>
                  <a:srgbClr val="17324D"/>
                </a:solidFill>
                <a:effectLst/>
                <a:uFillTx/>
                <a:latin typeface="Aptos Display"/>
                <a:ea typeface="Aptos Display"/>
              </a:rPr>
              <a:t>Francia: el procedimiento paso a paso</a:t>
            </a:r>
            <a:endParaRPr lang="es-AR" sz="2600" b="0" u="none" strike="noStrike">
              <a:solidFill>
                <a:srgbClr val="000000"/>
              </a:solidFill>
              <a:effectLst/>
              <a:uFillTx/>
              <a:latin typeface="Arial"/>
            </a:endParaRPr>
          </a:p>
        </p:txBody>
      </p:sp>
      <p:sp>
        <p:nvSpPr>
          <p:cNvPr id="178" name="Shape 2"/>
          <p:cNvSpPr/>
          <p:nvPr/>
        </p:nvSpPr>
        <p:spPr>
          <a:xfrm>
            <a:off x="502920" y="1874520"/>
            <a:ext cx="1965600" cy="1828440"/>
          </a:xfrm>
          <a:prstGeom prst="roundRect">
            <a:avLst>
              <a:gd name="adj" fmla="val 4000"/>
            </a:avLst>
          </a:prstGeom>
          <a:solidFill>
            <a:srgbClr val="FFFFFF"/>
          </a:solidFill>
          <a:ln w="12700">
            <a:solidFill>
              <a:srgbClr val="D9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179" name="Text 3"/>
          <p:cNvSpPr/>
          <p:nvPr/>
        </p:nvSpPr>
        <p:spPr>
          <a:xfrm>
            <a:off x="640080" y="2057400"/>
            <a:ext cx="347040" cy="228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000" b="1" u="none" strike="noStrike">
                <a:solidFill>
                  <a:srgbClr val="355C8A"/>
                </a:solidFill>
                <a:effectLst/>
                <a:uFillTx/>
                <a:latin typeface="Aptos"/>
              </a:rPr>
              <a:t>1</a:t>
            </a:r>
            <a:endParaRPr lang="es-AR" sz="1000" b="0" u="none" strike="noStrike">
              <a:solidFill>
                <a:srgbClr val="000000"/>
              </a:solidFill>
              <a:effectLst/>
              <a:uFillTx/>
              <a:latin typeface="Arial"/>
            </a:endParaRPr>
          </a:p>
        </p:txBody>
      </p:sp>
      <p:sp>
        <p:nvSpPr>
          <p:cNvPr id="180" name="Text 4"/>
          <p:cNvSpPr/>
          <p:nvPr/>
        </p:nvSpPr>
        <p:spPr>
          <a:xfrm>
            <a:off x="640080" y="2441520"/>
            <a:ext cx="169128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1400" b="1" u="none" strike="noStrike">
                <a:solidFill>
                  <a:srgbClr val="17324D"/>
                </a:solidFill>
                <a:effectLst/>
                <a:uFillTx/>
                <a:latin typeface="Aptos"/>
              </a:rPr>
              <a:t>Solicitud</a:t>
            </a:r>
            <a:endParaRPr lang="es-AR" sz="1400" b="0" u="none" strike="noStrike">
              <a:solidFill>
                <a:srgbClr val="000000"/>
              </a:solidFill>
              <a:effectLst/>
              <a:uFillTx/>
              <a:latin typeface="Arial"/>
            </a:endParaRPr>
          </a:p>
        </p:txBody>
      </p:sp>
      <p:sp>
        <p:nvSpPr>
          <p:cNvPr id="181" name="Text 5"/>
          <p:cNvSpPr/>
          <p:nvPr/>
        </p:nvSpPr>
        <p:spPr>
          <a:xfrm>
            <a:off x="640080" y="2971800"/>
            <a:ext cx="1691280" cy="438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1030" b="0" u="none" strike="noStrike">
                <a:solidFill>
                  <a:srgbClr val="202833"/>
                </a:solidFill>
                <a:effectLst/>
                <a:uFillTx/>
                <a:latin typeface="Aptos"/>
              </a:rPr>
              <a:t>Activo + pasivo</a:t>
            </a:r>
            <a:endParaRPr lang="es-AR" sz="1030" b="0" u="none" strike="noStrike">
              <a:solidFill>
                <a:srgbClr val="000000"/>
              </a:solidFill>
              <a:effectLst/>
              <a:uFillTx/>
              <a:latin typeface="Arial"/>
            </a:endParaRPr>
          </a:p>
        </p:txBody>
      </p:sp>
      <p:sp>
        <p:nvSpPr>
          <p:cNvPr id="182" name="Shape 6"/>
          <p:cNvSpPr/>
          <p:nvPr/>
        </p:nvSpPr>
        <p:spPr>
          <a:xfrm>
            <a:off x="2532960" y="2597040"/>
            <a:ext cx="255600" cy="347040"/>
          </a:xfrm>
          <a:prstGeom prst="chevron">
            <a:avLst>
              <a:gd name="adj" fmla="val 50000"/>
            </a:avLst>
          </a:prstGeom>
          <a:solidFill>
            <a:srgbClr val="B9C6D0"/>
          </a:solidFill>
          <a:ln w="12700">
            <a:solidFill>
              <a:srgbClr val="B9C6D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183" name="Shape 7"/>
          <p:cNvSpPr/>
          <p:nvPr/>
        </p:nvSpPr>
        <p:spPr>
          <a:xfrm>
            <a:off x="2834640" y="1874520"/>
            <a:ext cx="1965600" cy="1828440"/>
          </a:xfrm>
          <a:prstGeom prst="roundRect">
            <a:avLst>
              <a:gd name="adj" fmla="val 4000"/>
            </a:avLst>
          </a:prstGeom>
          <a:solidFill>
            <a:srgbClr val="FFFFFF"/>
          </a:solidFill>
          <a:ln w="12700">
            <a:solidFill>
              <a:srgbClr val="D9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184" name="Text 8"/>
          <p:cNvSpPr/>
          <p:nvPr/>
        </p:nvSpPr>
        <p:spPr>
          <a:xfrm>
            <a:off x="2971800" y="2057400"/>
            <a:ext cx="347040" cy="228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000" b="1" u="none" strike="noStrike">
                <a:solidFill>
                  <a:srgbClr val="355C8A"/>
                </a:solidFill>
                <a:effectLst/>
                <a:uFillTx/>
                <a:latin typeface="Aptos"/>
              </a:rPr>
              <a:t>2</a:t>
            </a:r>
            <a:endParaRPr lang="es-AR" sz="1000" b="0" u="none" strike="noStrike">
              <a:solidFill>
                <a:srgbClr val="000000"/>
              </a:solidFill>
              <a:effectLst/>
              <a:uFillTx/>
              <a:latin typeface="Arial"/>
            </a:endParaRPr>
          </a:p>
        </p:txBody>
      </p:sp>
      <p:sp>
        <p:nvSpPr>
          <p:cNvPr id="185" name="Text 9"/>
          <p:cNvSpPr/>
          <p:nvPr/>
        </p:nvSpPr>
        <p:spPr>
          <a:xfrm>
            <a:off x="2971800" y="2441520"/>
            <a:ext cx="169128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1400" b="1" u="none" strike="noStrike">
                <a:solidFill>
                  <a:srgbClr val="17324D"/>
                </a:solidFill>
                <a:effectLst/>
                <a:uFillTx/>
                <a:latin typeface="Aptos"/>
              </a:rPr>
              <a:t>Admisibilidad</a:t>
            </a:r>
            <a:endParaRPr lang="es-AR" sz="1400" b="0" u="none" strike="noStrike">
              <a:solidFill>
                <a:srgbClr val="000000"/>
              </a:solidFill>
              <a:effectLst/>
              <a:uFillTx/>
              <a:latin typeface="Arial"/>
            </a:endParaRPr>
          </a:p>
        </p:txBody>
      </p:sp>
      <p:sp>
        <p:nvSpPr>
          <p:cNvPr id="186" name="Text 10"/>
          <p:cNvSpPr/>
          <p:nvPr/>
        </p:nvSpPr>
        <p:spPr>
          <a:xfrm>
            <a:off x="2971800" y="2971800"/>
            <a:ext cx="1691280" cy="438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1030" b="0" u="none" strike="noStrike">
                <a:solidFill>
                  <a:srgbClr val="202833"/>
                </a:solidFill>
                <a:effectLst/>
                <a:uFillTx/>
                <a:latin typeface="Aptos"/>
              </a:rPr>
              <a:t>Buena fe + sobreendeudamiento</a:t>
            </a:r>
            <a:endParaRPr lang="es-AR" sz="1030" b="0" u="none" strike="noStrike">
              <a:solidFill>
                <a:srgbClr val="000000"/>
              </a:solidFill>
              <a:effectLst/>
              <a:uFillTx/>
              <a:latin typeface="Arial"/>
            </a:endParaRPr>
          </a:p>
        </p:txBody>
      </p:sp>
      <p:sp>
        <p:nvSpPr>
          <p:cNvPr id="187" name="Shape 11"/>
          <p:cNvSpPr/>
          <p:nvPr/>
        </p:nvSpPr>
        <p:spPr>
          <a:xfrm>
            <a:off x="4864680" y="2597040"/>
            <a:ext cx="255600" cy="347040"/>
          </a:xfrm>
          <a:prstGeom prst="chevron">
            <a:avLst>
              <a:gd name="adj" fmla="val 50000"/>
            </a:avLst>
          </a:prstGeom>
          <a:solidFill>
            <a:srgbClr val="B9C6D0"/>
          </a:solidFill>
          <a:ln w="12700">
            <a:solidFill>
              <a:srgbClr val="B9C6D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188" name="Shape 12"/>
          <p:cNvSpPr/>
          <p:nvPr/>
        </p:nvSpPr>
        <p:spPr>
          <a:xfrm>
            <a:off x="5166360" y="1874520"/>
            <a:ext cx="1965600" cy="1828440"/>
          </a:xfrm>
          <a:prstGeom prst="roundRect">
            <a:avLst>
              <a:gd name="adj" fmla="val 4000"/>
            </a:avLst>
          </a:prstGeom>
          <a:solidFill>
            <a:srgbClr val="FFFFFF"/>
          </a:solidFill>
          <a:ln w="12700">
            <a:solidFill>
              <a:srgbClr val="D9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189" name="Text 13"/>
          <p:cNvSpPr/>
          <p:nvPr/>
        </p:nvSpPr>
        <p:spPr>
          <a:xfrm>
            <a:off x="5303520" y="2057400"/>
            <a:ext cx="347040" cy="228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000" b="1" u="none" strike="noStrike">
                <a:solidFill>
                  <a:srgbClr val="355C8A"/>
                </a:solidFill>
                <a:effectLst/>
                <a:uFillTx/>
                <a:latin typeface="Aptos"/>
              </a:rPr>
              <a:t>3</a:t>
            </a:r>
            <a:endParaRPr lang="es-AR" sz="1000" b="0" u="none" strike="noStrike">
              <a:solidFill>
                <a:srgbClr val="000000"/>
              </a:solidFill>
              <a:effectLst/>
              <a:uFillTx/>
              <a:latin typeface="Arial"/>
            </a:endParaRPr>
          </a:p>
        </p:txBody>
      </p:sp>
      <p:sp>
        <p:nvSpPr>
          <p:cNvPr id="190" name="Text 14"/>
          <p:cNvSpPr/>
          <p:nvPr/>
        </p:nvSpPr>
        <p:spPr>
          <a:xfrm>
            <a:off x="5303520" y="2441520"/>
            <a:ext cx="169128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1400" b="1" u="none" strike="noStrike">
                <a:solidFill>
                  <a:srgbClr val="17324D"/>
                </a:solidFill>
                <a:effectLst/>
                <a:uFillTx/>
                <a:latin typeface="Aptos"/>
              </a:rPr>
              <a:t>Protección</a:t>
            </a:r>
            <a:endParaRPr lang="es-AR" sz="1400" b="0" u="none" strike="noStrike">
              <a:solidFill>
                <a:srgbClr val="000000"/>
              </a:solidFill>
              <a:effectLst/>
              <a:uFillTx/>
              <a:latin typeface="Arial"/>
            </a:endParaRPr>
          </a:p>
        </p:txBody>
      </p:sp>
      <p:sp>
        <p:nvSpPr>
          <p:cNvPr id="191" name="Text 15"/>
          <p:cNvSpPr/>
          <p:nvPr/>
        </p:nvSpPr>
        <p:spPr>
          <a:xfrm>
            <a:off x="5303520" y="2971800"/>
            <a:ext cx="1691280" cy="438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1030" b="0" u="none" strike="noStrike">
                <a:solidFill>
                  <a:srgbClr val="202833"/>
                </a:solidFill>
                <a:effectLst/>
                <a:uFillTx/>
                <a:latin typeface="Aptos"/>
              </a:rPr>
              <a:t>Suspensión de ejecuciones</a:t>
            </a:r>
            <a:endParaRPr lang="es-AR" sz="1030" b="0" u="none" strike="noStrike">
              <a:solidFill>
                <a:srgbClr val="000000"/>
              </a:solidFill>
              <a:effectLst/>
              <a:uFillTx/>
              <a:latin typeface="Arial"/>
            </a:endParaRPr>
          </a:p>
        </p:txBody>
      </p:sp>
      <p:sp>
        <p:nvSpPr>
          <p:cNvPr id="192" name="Shape 16"/>
          <p:cNvSpPr/>
          <p:nvPr/>
        </p:nvSpPr>
        <p:spPr>
          <a:xfrm>
            <a:off x="7196400" y="2597040"/>
            <a:ext cx="255600" cy="347040"/>
          </a:xfrm>
          <a:prstGeom prst="chevron">
            <a:avLst>
              <a:gd name="adj" fmla="val 50000"/>
            </a:avLst>
          </a:prstGeom>
          <a:solidFill>
            <a:srgbClr val="B9C6D0"/>
          </a:solidFill>
          <a:ln w="12700">
            <a:solidFill>
              <a:srgbClr val="B9C6D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193" name="Shape 17"/>
          <p:cNvSpPr/>
          <p:nvPr/>
        </p:nvSpPr>
        <p:spPr>
          <a:xfrm>
            <a:off x="7498080" y="1874520"/>
            <a:ext cx="1965600" cy="1828440"/>
          </a:xfrm>
          <a:prstGeom prst="roundRect">
            <a:avLst>
              <a:gd name="adj" fmla="val 4000"/>
            </a:avLst>
          </a:prstGeom>
          <a:solidFill>
            <a:srgbClr val="FFFFFF"/>
          </a:solidFill>
          <a:ln w="12700">
            <a:solidFill>
              <a:srgbClr val="D9DEE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194" name="Text 18"/>
          <p:cNvSpPr/>
          <p:nvPr/>
        </p:nvSpPr>
        <p:spPr>
          <a:xfrm>
            <a:off x="7635240" y="2057400"/>
            <a:ext cx="347040" cy="228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000" b="1" u="none" strike="noStrike">
                <a:solidFill>
                  <a:srgbClr val="355C8A"/>
                </a:solidFill>
                <a:effectLst/>
                <a:uFillTx/>
                <a:latin typeface="Aptos"/>
              </a:rPr>
              <a:t>4</a:t>
            </a:r>
            <a:endParaRPr lang="es-AR" sz="1000" b="0" u="none" strike="noStrike">
              <a:solidFill>
                <a:srgbClr val="000000"/>
              </a:solidFill>
              <a:effectLst/>
              <a:uFillTx/>
              <a:latin typeface="Arial"/>
            </a:endParaRPr>
          </a:p>
        </p:txBody>
      </p:sp>
      <p:sp>
        <p:nvSpPr>
          <p:cNvPr id="195" name="Text 19"/>
          <p:cNvSpPr/>
          <p:nvPr/>
        </p:nvSpPr>
        <p:spPr>
          <a:xfrm>
            <a:off x="7635240" y="2441520"/>
            <a:ext cx="169128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1400" b="1" u="none" strike="noStrike">
                <a:solidFill>
                  <a:srgbClr val="17324D"/>
                </a:solidFill>
                <a:effectLst/>
                <a:uFillTx/>
                <a:latin typeface="Aptos"/>
              </a:rPr>
              <a:t>Cálculo</a:t>
            </a:r>
            <a:endParaRPr lang="es-AR" sz="1400" b="0" u="none" strike="noStrike">
              <a:solidFill>
                <a:srgbClr val="000000"/>
              </a:solidFill>
              <a:effectLst/>
              <a:uFillTx/>
              <a:latin typeface="Arial"/>
            </a:endParaRPr>
          </a:p>
        </p:txBody>
      </p:sp>
      <p:sp>
        <p:nvSpPr>
          <p:cNvPr id="196" name="Text 20"/>
          <p:cNvSpPr/>
          <p:nvPr/>
        </p:nvSpPr>
        <p:spPr>
          <a:xfrm>
            <a:off x="7635240" y="2971800"/>
            <a:ext cx="1691280" cy="438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1030" b="0" u="none" strike="noStrike">
                <a:solidFill>
                  <a:srgbClr val="202833"/>
                </a:solidFill>
                <a:effectLst/>
                <a:uFillTx/>
                <a:latin typeface="Aptos"/>
              </a:rPr>
              <a:t>Capacidad de reembolso</a:t>
            </a:r>
            <a:endParaRPr lang="es-AR" sz="1030" b="0" u="none" strike="noStrike">
              <a:solidFill>
                <a:srgbClr val="000000"/>
              </a:solidFill>
              <a:effectLst/>
              <a:uFillTx/>
              <a:latin typeface="Arial"/>
            </a:endParaRPr>
          </a:p>
        </p:txBody>
      </p:sp>
      <p:sp>
        <p:nvSpPr>
          <p:cNvPr id="197" name="Shape 21"/>
          <p:cNvSpPr/>
          <p:nvPr/>
        </p:nvSpPr>
        <p:spPr>
          <a:xfrm>
            <a:off x="9528120" y="2597040"/>
            <a:ext cx="255600" cy="347040"/>
          </a:xfrm>
          <a:prstGeom prst="chevron">
            <a:avLst>
              <a:gd name="adj" fmla="val 50000"/>
            </a:avLst>
          </a:prstGeom>
          <a:solidFill>
            <a:srgbClr val="B9C6D0"/>
          </a:solidFill>
          <a:ln w="12700">
            <a:solidFill>
              <a:srgbClr val="B9C6D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198" name="Shape 22"/>
          <p:cNvSpPr/>
          <p:nvPr/>
        </p:nvSpPr>
        <p:spPr>
          <a:xfrm>
            <a:off x="9829800" y="1874520"/>
            <a:ext cx="1965600" cy="1828440"/>
          </a:xfrm>
          <a:prstGeom prst="roundRect">
            <a:avLst>
              <a:gd name="adj" fmla="val 4000"/>
            </a:avLst>
          </a:prstGeom>
          <a:solidFill>
            <a:srgbClr val="EEF3F7"/>
          </a:solidFill>
          <a:ln w="12700">
            <a:solidFill>
              <a:srgbClr val="355C8A"/>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199" name="Text 23"/>
          <p:cNvSpPr/>
          <p:nvPr/>
        </p:nvSpPr>
        <p:spPr>
          <a:xfrm>
            <a:off x="9966960" y="2057400"/>
            <a:ext cx="347040" cy="228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000" b="1" u="none" strike="noStrike">
                <a:solidFill>
                  <a:srgbClr val="355C8A"/>
                </a:solidFill>
                <a:effectLst/>
                <a:uFillTx/>
                <a:latin typeface="Aptos"/>
              </a:rPr>
              <a:t>5</a:t>
            </a:r>
            <a:endParaRPr lang="es-AR" sz="1000" b="0" u="none" strike="noStrike">
              <a:solidFill>
                <a:srgbClr val="000000"/>
              </a:solidFill>
              <a:effectLst/>
              <a:uFillTx/>
              <a:latin typeface="Arial"/>
            </a:endParaRPr>
          </a:p>
        </p:txBody>
      </p:sp>
      <p:sp>
        <p:nvSpPr>
          <p:cNvPr id="200" name="Text 24"/>
          <p:cNvSpPr/>
          <p:nvPr/>
        </p:nvSpPr>
        <p:spPr>
          <a:xfrm>
            <a:off x="9966960" y="2441520"/>
            <a:ext cx="169128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1400" b="1" u="none" strike="noStrike">
                <a:solidFill>
                  <a:srgbClr val="17324D"/>
                </a:solidFill>
                <a:effectLst/>
                <a:uFillTx/>
                <a:latin typeface="Aptos"/>
              </a:rPr>
              <a:t>Orientación</a:t>
            </a:r>
            <a:endParaRPr lang="es-AR" sz="1400" b="0" u="none" strike="noStrike">
              <a:solidFill>
                <a:srgbClr val="000000"/>
              </a:solidFill>
              <a:effectLst/>
              <a:uFillTx/>
              <a:latin typeface="Arial"/>
            </a:endParaRPr>
          </a:p>
        </p:txBody>
      </p:sp>
      <p:sp>
        <p:nvSpPr>
          <p:cNvPr id="201" name="Text 25"/>
          <p:cNvSpPr/>
          <p:nvPr/>
        </p:nvSpPr>
        <p:spPr>
          <a:xfrm>
            <a:off x="9966960" y="2971800"/>
            <a:ext cx="1691280" cy="438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1030" b="0" u="none" strike="noStrike">
                <a:solidFill>
                  <a:srgbClr val="202833"/>
                </a:solidFill>
                <a:effectLst/>
                <a:uFillTx/>
                <a:latin typeface="Aptos"/>
              </a:rPr>
              <a:t>Plan, medidas o restablecimiento</a:t>
            </a:r>
            <a:endParaRPr lang="es-AR" sz="1030" b="0" u="none" strike="noStrike">
              <a:solidFill>
                <a:srgbClr val="000000"/>
              </a:solidFill>
              <a:effectLst/>
              <a:uFillTx/>
              <a:latin typeface="Arial"/>
            </a:endParaRPr>
          </a:p>
        </p:txBody>
      </p:sp>
      <p:sp>
        <p:nvSpPr>
          <p:cNvPr id="202" name="Shape 26"/>
          <p:cNvSpPr/>
          <p:nvPr/>
        </p:nvSpPr>
        <p:spPr>
          <a:xfrm>
            <a:off x="1005840" y="4251960"/>
            <a:ext cx="10149480" cy="1051200"/>
          </a:xfrm>
          <a:prstGeom prst="roundRect">
            <a:avLst>
              <a:gd name="adj" fmla="val 6957"/>
            </a:avLst>
          </a:prstGeom>
          <a:solidFill>
            <a:srgbClr val="F4F1EA"/>
          </a:solidFill>
          <a:ln w="12700">
            <a:solidFill>
              <a:srgbClr val="DED3C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203" name="Text 27"/>
          <p:cNvSpPr/>
          <p:nvPr/>
        </p:nvSpPr>
        <p:spPr>
          <a:xfrm>
            <a:off x="1371600" y="4526280"/>
            <a:ext cx="9417960" cy="456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lnSpcReduction="10000"/>
          </a:bodyPr>
          <a:lstStyle/>
          <a:p>
            <a:pPr algn="ctr" defTabSz="914400">
              <a:lnSpc>
                <a:spcPct val="100000"/>
              </a:lnSpc>
              <a:tabLst>
                <a:tab pos="0" algn="l"/>
              </a:tabLst>
            </a:pPr>
            <a:r>
              <a:rPr lang="en-US" sz="1500" b="1" u="none" strike="noStrike">
                <a:solidFill>
                  <a:srgbClr val="17324D"/>
                </a:solidFill>
                <a:effectLst/>
                <a:uFillTx/>
                <a:latin typeface="Aptos"/>
              </a:rPr>
              <a:t>Regla especialmente valiosa: primero se reserva lo necesario para los gastos corrientes del hogar; recién después se determina cuánto puede destinarse a los acreedores.</a:t>
            </a:r>
            <a:endParaRPr lang="es-AR" sz="1500" b="0" u="none" strike="noStrike">
              <a:solidFill>
                <a:srgbClr val="000000"/>
              </a:solidFill>
              <a:effectLst/>
              <a:uFillTx/>
              <a:latin typeface="Arial"/>
            </a:endParaRPr>
          </a:p>
        </p:txBody>
      </p:sp>
      <p:sp>
        <p:nvSpPr>
          <p:cNvPr id="204" name="Text 28"/>
          <p:cNvSpPr/>
          <p:nvPr/>
        </p:nvSpPr>
        <p:spPr>
          <a:xfrm>
            <a:off x="6766560" y="6199560"/>
            <a:ext cx="4754520" cy="200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r" defTabSz="914400">
              <a:lnSpc>
                <a:spcPct val="100000"/>
              </a:lnSpc>
              <a:tabLst>
                <a:tab pos="0" algn="l"/>
              </a:tabLst>
            </a:pPr>
            <a:r>
              <a:rPr lang="en-US" sz="680" b="0" u="none" strike="noStrike">
                <a:solidFill>
                  <a:srgbClr val="858D96"/>
                </a:solidFill>
                <a:effectLst/>
                <a:uFillTx/>
                <a:latin typeface="Aptos"/>
                <a:ea typeface="Aptos"/>
              </a:rPr>
              <a:t>Code consommation L721-1, L722-2 y L731-1</a:t>
            </a:r>
            <a:endParaRPr lang="es-AR" sz="680" b="0" u="none" strike="noStrike">
              <a:solidFill>
                <a:srgbClr val="000000"/>
              </a:solidFill>
              <a:effectLst/>
              <a:uFillTx/>
              <a:latin typeface="Arial"/>
            </a:endParaRPr>
          </a:p>
        </p:txBody>
      </p:sp>
      <p:sp>
        <p:nvSpPr>
          <p:cNvPr id="205" name="PlaceHolder 1"/>
          <p:cNvSpPr>
            <a:spLocks noGrp="1"/>
          </p:cNvSpPr>
          <p:nvPr>
            <p:ph type="sldNum" idx="11"/>
          </p:nvPr>
        </p:nvSpPr>
        <p:spPr>
          <a:xfrm>
            <a:off x="11109960" y="6492240"/>
            <a:ext cx="456840" cy="200880"/>
          </a:xfrm>
          <a:prstGeom prst="rect">
            <a:avLst/>
          </a:prstGeom>
          <a:noFill/>
          <a:ln w="0">
            <a:noFill/>
          </a:ln>
        </p:spPr>
        <p:txBody>
          <a:bodyPr lIns="0" tIns="0" rIns="0" bIns="0" anchor="t">
            <a:noAutofit/>
          </a:bodyPr>
          <a:lstStyle>
            <a:lvl1pPr indent="0" algn="r" defTabSz="914400">
              <a:lnSpc>
                <a:spcPct val="100000"/>
              </a:lnSpc>
              <a:buNone/>
              <a:defRPr lang="en-US" sz="750" b="0" u="none" strike="noStrike">
                <a:solidFill>
                  <a:srgbClr val="6E7681"/>
                </a:solidFill>
                <a:effectLst/>
                <a:uFillTx/>
                <a:latin typeface="Aptos"/>
                <a:ea typeface="Aptos"/>
              </a:defRPr>
            </a:lvl1pPr>
          </a:lstStyle>
          <a:p>
            <a:pPr indent="0" algn="r" defTabSz="914400">
              <a:lnSpc>
                <a:spcPct val="100000"/>
              </a:lnSpc>
              <a:buNone/>
            </a:pPr>
            <a:fld id="{28B6F29E-AD18-4BD2-ABCA-50ED6408B73C}" type="slidenum">
              <a:rPr lang="en-US" sz="750" b="0" u="none" strike="noStrike">
                <a:solidFill>
                  <a:srgbClr val="6E7681"/>
                </a:solidFill>
                <a:effectLst/>
                <a:uFillTx/>
                <a:latin typeface="Aptos"/>
                <a:ea typeface="Aptos"/>
              </a:rPr>
              <a:t>8</a:t>
            </a:fld>
            <a:endParaRPr lang="es-AR" sz="750" b="0" u="none" strike="noStrike">
              <a:solidFill>
                <a:srgbClr val="000000"/>
              </a:solidFill>
              <a:effectLst/>
              <a:uFillTx/>
              <a:latin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Text 0"/>
          <p:cNvSpPr/>
          <p:nvPr/>
        </p:nvSpPr>
        <p:spPr>
          <a:xfrm>
            <a:off x="640080" y="320040"/>
            <a:ext cx="3382920" cy="200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00" b="1" u="none" strike="noStrike" spc="119">
                <a:solidFill>
                  <a:srgbClr val="B58A4A"/>
                </a:solidFill>
                <a:effectLst/>
                <a:uFillTx/>
                <a:latin typeface="Aptos"/>
                <a:ea typeface="Aptos"/>
              </a:rPr>
              <a:t>NO TODOS LOS DEUDORES RECIBEN LA MISMA SOLUCIÓN</a:t>
            </a:r>
            <a:endParaRPr lang="es-AR" sz="800" b="0" u="none" strike="noStrike">
              <a:solidFill>
                <a:srgbClr val="000000"/>
              </a:solidFill>
              <a:effectLst/>
              <a:uFillTx/>
              <a:latin typeface="Arial"/>
            </a:endParaRPr>
          </a:p>
        </p:txBody>
      </p:sp>
      <p:sp>
        <p:nvSpPr>
          <p:cNvPr id="207" name="Text 1"/>
          <p:cNvSpPr/>
          <p:nvPr/>
        </p:nvSpPr>
        <p:spPr>
          <a:xfrm>
            <a:off x="640080" y="567000"/>
            <a:ext cx="10881000" cy="5940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2600" b="1" u="none" strike="noStrike">
                <a:solidFill>
                  <a:srgbClr val="17324D"/>
                </a:solidFill>
                <a:effectLst/>
                <a:uFillTx/>
                <a:latin typeface="Aptos Display"/>
                <a:ea typeface="Aptos Display"/>
              </a:rPr>
              <a:t>Francia: tres salidas según la capacidad real</a:t>
            </a:r>
            <a:endParaRPr lang="es-AR" sz="2600" b="0" u="none" strike="noStrike">
              <a:solidFill>
                <a:srgbClr val="000000"/>
              </a:solidFill>
              <a:effectLst/>
              <a:uFillTx/>
              <a:latin typeface="Arial"/>
            </a:endParaRPr>
          </a:p>
        </p:txBody>
      </p:sp>
      <p:sp>
        <p:nvSpPr>
          <p:cNvPr id="208" name="Shape 2"/>
          <p:cNvSpPr/>
          <p:nvPr/>
        </p:nvSpPr>
        <p:spPr>
          <a:xfrm>
            <a:off x="658440" y="1600200"/>
            <a:ext cx="3245760" cy="3611520"/>
          </a:xfrm>
          <a:prstGeom prst="roundRect">
            <a:avLst>
              <a:gd name="adj" fmla="val 2254"/>
            </a:avLst>
          </a:prstGeom>
          <a:solidFill>
            <a:srgbClr val="EEF3F6"/>
          </a:solidFill>
          <a:ln w="12700">
            <a:solidFill>
              <a:srgbClr val="D5DCE1"/>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209" name="Shape 3"/>
          <p:cNvSpPr/>
          <p:nvPr/>
        </p:nvSpPr>
        <p:spPr>
          <a:xfrm>
            <a:off x="658440" y="1600200"/>
            <a:ext cx="3245760" cy="100080"/>
          </a:xfrm>
          <a:prstGeom prst="rect">
            <a:avLst/>
          </a:prstGeom>
          <a:solidFill>
            <a:srgbClr val="355C8A"/>
          </a:solidFill>
          <a:ln w="12700">
            <a:solidFill>
              <a:srgbClr val="355C8A"/>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FFFFFF"/>
              </a:solidFill>
              <a:effectLst/>
              <a:uFillTx/>
              <a:latin typeface="Arial"/>
            </a:endParaRPr>
          </a:p>
        </p:txBody>
      </p:sp>
      <p:sp>
        <p:nvSpPr>
          <p:cNvPr id="210" name="Text 4"/>
          <p:cNvSpPr/>
          <p:nvPr/>
        </p:nvSpPr>
        <p:spPr>
          <a:xfrm>
            <a:off x="887040" y="1901880"/>
            <a:ext cx="278856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1500" b="1" u="none" strike="noStrike">
                <a:solidFill>
                  <a:srgbClr val="17324D"/>
                </a:solidFill>
                <a:effectLst/>
                <a:uFillTx/>
                <a:latin typeface="Aptos"/>
              </a:rPr>
              <a:t>PLAN CONVENCIONAL</a:t>
            </a:r>
            <a:endParaRPr lang="es-AR" sz="1500" b="0" u="none" strike="noStrike">
              <a:solidFill>
                <a:srgbClr val="000000"/>
              </a:solidFill>
              <a:effectLst/>
              <a:uFillTx/>
              <a:latin typeface="Arial"/>
            </a:endParaRPr>
          </a:p>
        </p:txBody>
      </p:sp>
      <p:sp>
        <p:nvSpPr>
          <p:cNvPr id="211" name="Text 5"/>
          <p:cNvSpPr/>
          <p:nvPr/>
        </p:nvSpPr>
        <p:spPr>
          <a:xfrm>
            <a:off x="978480" y="2560320"/>
            <a:ext cx="2605680" cy="548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1050" b="0" i="1" u="none" strike="noStrike">
                <a:solidFill>
                  <a:srgbClr val="6E7681"/>
                </a:solidFill>
                <a:effectLst/>
                <a:uFillTx/>
                <a:latin typeface="Aptos"/>
              </a:rPr>
              <a:t>Hay capacidad y posibilidad de acuerdo</a:t>
            </a:r>
            <a:endParaRPr lang="es-AR" sz="1050" b="0" u="none" strike="noStrike">
              <a:solidFill>
                <a:srgbClr val="000000"/>
              </a:solidFill>
              <a:effectLst/>
              <a:uFillTx/>
              <a:latin typeface="Arial"/>
            </a:endParaRPr>
          </a:p>
        </p:txBody>
      </p:sp>
      <p:sp>
        <p:nvSpPr>
          <p:cNvPr id="212" name="Shape 6"/>
          <p:cNvSpPr/>
          <p:nvPr/>
        </p:nvSpPr>
        <p:spPr>
          <a:xfrm>
            <a:off x="978480" y="3392280"/>
            <a:ext cx="100080" cy="100080"/>
          </a:xfrm>
          <a:prstGeom prst="ellipse">
            <a:avLst/>
          </a:prstGeom>
          <a:solidFill>
            <a:srgbClr val="355C8A"/>
          </a:solidFill>
          <a:ln w="12700">
            <a:solidFill>
              <a:srgbClr val="355C8A"/>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es-AR" sz="1800" b="0" u="none" strike="noStrike">
              <a:solidFill>
                <a:srgbClr val="FFFFFF"/>
              </a:solidFill>
              <a:effectLst/>
              <a:uFillTx/>
              <a:latin typeface="Arial"/>
            </a:endParaRPr>
          </a:p>
        </p:txBody>
      </p:sp>
      <p:sp>
        <p:nvSpPr>
          <p:cNvPr id="213" name="Text 7"/>
          <p:cNvSpPr/>
          <p:nvPr/>
        </p:nvSpPr>
        <p:spPr>
          <a:xfrm>
            <a:off x="1188720" y="3246120"/>
            <a:ext cx="2395440" cy="4752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100" b="0" u="none" strike="noStrike">
                <a:solidFill>
                  <a:srgbClr val="202833"/>
                </a:solidFill>
                <a:effectLst/>
                <a:uFillTx/>
                <a:latin typeface="Aptos"/>
              </a:rPr>
              <a:t>Reprogramación del pasivo</a:t>
            </a:r>
            <a:endParaRPr lang="es-AR" sz="1100" b="0" u="none" strike="noStrike">
              <a:solidFill>
                <a:srgbClr val="000000"/>
              </a:solidFill>
              <a:effectLst/>
              <a:uFillTx/>
              <a:latin typeface="Arial"/>
            </a:endParaRPr>
          </a:p>
        </p:txBody>
      </p:sp>
      <p:sp>
        <p:nvSpPr>
          <p:cNvPr id="214" name="Shape 8"/>
          <p:cNvSpPr/>
          <p:nvPr/>
        </p:nvSpPr>
        <p:spPr>
          <a:xfrm>
            <a:off x="978480" y="3895200"/>
            <a:ext cx="100080" cy="100080"/>
          </a:xfrm>
          <a:prstGeom prst="ellipse">
            <a:avLst/>
          </a:prstGeom>
          <a:solidFill>
            <a:srgbClr val="355C8A"/>
          </a:solidFill>
          <a:ln w="12700">
            <a:solidFill>
              <a:srgbClr val="355C8A"/>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es-AR" sz="1800" b="0" u="none" strike="noStrike">
              <a:solidFill>
                <a:srgbClr val="FFFFFF"/>
              </a:solidFill>
              <a:effectLst/>
              <a:uFillTx/>
              <a:latin typeface="Arial"/>
            </a:endParaRPr>
          </a:p>
        </p:txBody>
      </p:sp>
      <p:sp>
        <p:nvSpPr>
          <p:cNvPr id="215" name="Text 9"/>
          <p:cNvSpPr/>
          <p:nvPr/>
        </p:nvSpPr>
        <p:spPr>
          <a:xfrm>
            <a:off x="1188720" y="3749040"/>
            <a:ext cx="2395440" cy="4752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100" b="0" u="none" strike="noStrike">
                <a:solidFill>
                  <a:srgbClr val="202833"/>
                </a:solidFill>
                <a:effectLst/>
                <a:uFillTx/>
                <a:latin typeface="Aptos"/>
              </a:rPr>
              <a:t>Acuerdo con principales acreedores</a:t>
            </a:r>
            <a:endParaRPr lang="es-AR" sz="1100" b="0" u="none" strike="noStrike">
              <a:solidFill>
                <a:srgbClr val="000000"/>
              </a:solidFill>
              <a:effectLst/>
              <a:uFillTx/>
              <a:latin typeface="Arial"/>
            </a:endParaRPr>
          </a:p>
        </p:txBody>
      </p:sp>
      <p:sp>
        <p:nvSpPr>
          <p:cNvPr id="216" name="Shape 10"/>
          <p:cNvSpPr/>
          <p:nvPr/>
        </p:nvSpPr>
        <p:spPr>
          <a:xfrm>
            <a:off x="978480" y="4398120"/>
            <a:ext cx="100080" cy="100080"/>
          </a:xfrm>
          <a:prstGeom prst="ellipse">
            <a:avLst/>
          </a:prstGeom>
          <a:solidFill>
            <a:srgbClr val="355C8A"/>
          </a:solidFill>
          <a:ln w="12700">
            <a:solidFill>
              <a:srgbClr val="355C8A"/>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es-AR" sz="1800" b="0" u="none" strike="noStrike">
              <a:solidFill>
                <a:srgbClr val="FFFFFF"/>
              </a:solidFill>
              <a:effectLst/>
              <a:uFillTx/>
              <a:latin typeface="Arial"/>
            </a:endParaRPr>
          </a:p>
        </p:txBody>
      </p:sp>
      <p:sp>
        <p:nvSpPr>
          <p:cNvPr id="217" name="Text 11"/>
          <p:cNvSpPr/>
          <p:nvPr/>
        </p:nvSpPr>
        <p:spPr>
          <a:xfrm>
            <a:off x="1188720" y="4251960"/>
            <a:ext cx="2395440" cy="4752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100" b="0" u="none" strike="noStrike">
                <a:solidFill>
                  <a:srgbClr val="202833"/>
                </a:solidFill>
                <a:effectLst/>
                <a:uFillTx/>
                <a:latin typeface="Aptos"/>
              </a:rPr>
              <a:t>Especial relevancia si existe inmueble</a:t>
            </a:r>
            <a:endParaRPr lang="es-AR" sz="1100" b="0" u="none" strike="noStrike">
              <a:solidFill>
                <a:srgbClr val="000000"/>
              </a:solidFill>
              <a:effectLst/>
              <a:uFillTx/>
              <a:latin typeface="Arial"/>
            </a:endParaRPr>
          </a:p>
        </p:txBody>
      </p:sp>
      <p:sp>
        <p:nvSpPr>
          <p:cNvPr id="218" name="Shape 12"/>
          <p:cNvSpPr/>
          <p:nvPr/>
        </p:nvSpPr>
        <p:spPr>
          <a:xfrm>
            <a:off x="4160520" y="1600200"/>
            <a:ext cx="3245760" cy="3611520"/>
          </a:xfrm>
          <a:prstGeom prst="roundRect">
            <a:avLst>
              <a:gd name="adj" fmla="val 2254"/>
            </a:avLst>
          </a:prstGeom>
          <a:solidFill>
            <a:srgbClr val="F2F4F5"/>
          </a:solidFill>
          <a:ln w="12700">
            <a:solidFill>
              <a:srgbClr val="D5DCE1"/>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219" name="Shape 13"/>
          <p:cNvSpPr/>
          <p:nvPr/>
        </p:nvSpPr>
        <p:spPr>
          <a:xfrm>
            <a:off x="4160520" y="1600200"/>
            <a:ext cx="3245760" cy="100080"/>
          </a:xfrm>
          <a:prstGeom prst="rect">
            <a:avLst/>
          </a:prstGeom>
          <a:solidFill>
            <a:srgbClr val="5D7E96"/>
          </a:solidFill>
          <a:ln w="12700">
            <a:solidFill>
              <a:srgbClr val="5D7E96"/>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FFFFFF"/>
              </a:solidFill>
              <a:effectLst/>
              <a:uFillTx/>
              <a:latin typeface="Arial"/>
            </a:endParaRPr>
          </a:p>
        </p:txBody>
      </p:sp>
      <p:sp>
        <p:nvSpPr>
          <p:cNvPr id="220" name="Text 14"/>
          <p:cNvSpPr/>
          <p:nvPr/>
        </p:nvSpPr>
        <p:spPr>
          <a:xfrm>
            <a:off x="4389120" y="1901880"/>
            <a:ext cx="278856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1500" b="1" u="none" strike="noStrike">
                <a:solidFill>
                  <a:srgbClr val="17324D"/>
                </a:solidFill>
                <a:effectLst/>
                <a:uFillTx/>
                <a:latin typeface="Aptos"/>
              </a:rPr>
              <a:t>MEDIDAS IMPUESTAS</a:t>
            </a:r>
            <a:endParaRPr lang="es-AR" sz="1500" b="0" u="none" strike="noStrike">
              <a:solidFill>
                <a:srgbClr val="000000"/>
              </a:solidFill>
              <a:effectLst/>
              <a:uFillTx/>
              <a:latin typeface="Arial"/>
            </a:endParaRPr>
          </a:p>
        </p:txBody>
      </p:sp>
      <p:sp>
        <p:nvSpPr>
          <p:cNvPr id="221" name="Text 15"/>
          <p:cNvSpPr/>
          <p:nvPr/>
        </p:nvSpPr>
        <p:spPr>
          <a:xfrm>
            <a:off x="4480560" y="2560320"/>
            <a:ext cx="2605680" cy="548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1050" b="0" i="1" u="none" strike="noStrike">
                <a:solidFill>
                  <a:srgbClr val="6E7681"/>
                </a:solidFill>
                <a:effectLst/>
                <a:uFillTx/>
                <a:latin typeface="Aptos"/>
              </a:rPr>
              <a:t>No hay acuerdo, pero hay capacidad</a:t>
            </a:r>
            <a:endParaRPr lang="es-AR" sz="1050" b="0" u="none" strike="noStrike">
              <a:solidFill>
                <a:srgbClr val="000000"/>
              </a:solidFill>
              <a:effectLst/>
              <a:uFillTx/>
              <a:latin typeface="Arial"/>
            </a:endParaRPr>
          </a:p>
        </p:txBody>
      </p:sp>
      <p:sp>
        <p:nvSpPr>
          <p:cNvPr id="222" name="Shape 16"/>
          <p:cNvSpPr/>
          <p:nvPr/>
        </p:nvSpPr>
        <p:spPr>
          <a:xfrm>
            <a:off x="4480560" y="3392280"/>
            <a:ext cx="100080" cy="100080"/>
          </a:xfrm>
          <a:prstGeom prst="ellipse">
            <a:avLst/>
          </a:prstGeom>
          <a:solidFill>
            <a:srgbClr val="5D7E96"/>
          </a:solidFill>
          <a:ln w="12700">
            <a:solidFill>
              <a:srgbClr val="5D7E96"/>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es-AR" sz="1800" b="0" u="none" strike="noStrike">
              <a:solidFill>
                <a:srgbClr val="FFFFFF"/>
              </a:solidFill>
              <a:effectLst/>
              <a:uFillTx/>
              <a:latin typeface="Arial"/>
            </a:endParaRPr>
          </a:p>
        </p:txBody>
      </p:sp>
      <p:sp>
        <p:nvSpPr>
          <p:cNvPr id="223" name="Text 17"/>
          <p:cNvSpPr/>
          <p:nvPr/>
        </p:nvSpPr>
        <p:spPr>
          <a:xfrm>
            <a:off x="4690800" y="3246120"/>
            <a:ext cx="2395440" cy="4752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100" b="0" u="none" strike="noStrike">
                <a:solidFill>
                  <a:srgbClr val="202833"/>
                </a:solidFill>
                <a:effectLst/>
                <a:uFillTx/>
                <a:latin typeface="Aptos"/>
              </a:rPr>
              <a:t>Reprogramación hasta 7 años</a:t>
            </a:r>
            <a:endParaRPr lang="es-AR" sz="1100" b="0" u="none" strike="noStrike">
              <a:solidFill>
                <a:srgbClr val="000000"/>
              </a:solidFill>
              <a:effectLst/>
              <a:uFillTx/>
              <a:latin typeface="Arial"/>
            </a:endParaRPr>
          </a:p>
        </p:txBody>
      </p:sp>
      <p:sp>
        <p:nvSpPr>
          <p:cNvPr id="224" name="Shape 18"/>
          <p:cNvSpPr/>
          <p:nvPr/>
        </p:nvSpPr>
        <p:spPr>
          <a:xfrm>
            <a:off x="4480560" y="3895200"/>
            <a:ext cx="100080" cy="100080"/>
          </a:xfrm>
          <a:prstGeom prst="ellipse">
            <a:avLst/>
          </a:prstGeom>
          <a:solidFill>
            <a:srgbClr val="5D7E96"/>
          </a:solidFill>
          <a:ln w="12700">
            <a:solidFill>
              <a:srgbClr val="5D7E96"/>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es-AR" sz="1800" b="0" u="none" strike="noStrike">
              <a:solidFill>
                <a:srgbClr val="FFFFFF"/>
              </a:solidFill>
              <a:effectLst/>
              <a:uFillTx/>
              <a:latin typeface="Arial"/>
            </a:endParaRPr>
          </a:p>
        </p:txBody>
      </p:sp>
      <p:sp>
        <p:nvSpPr>
          <p:cNvPr id="225" name="Text 19"/>
          <p:cNvSpPr/>
          <p:nvPr/>
        </p:nvSpPr>
        <p:spPr>
          <a:xfrm>
            <a:off x="4690800" y="3749040"/>
            <a:ext cx="2395440" cy="4752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100" b="0" u="none" strike="noStrike">
                <a:solidFill>
                  <a:srgbClr val="202833"/>
                </a:solidFill>
                <a:effectLst/>
                <a:uFillTx/>
                <a:latin typeface="Aptos"/>
              </a:rPr>
              <a:t>Reducción de intereses</a:t>
            </a:r>
            <a:endParaRPr lang="es-AR" sz="1100" b="0" u="none" strike="noStrike">
              <a:solidFill>
                <a:srgbClr val="000000"/>
              </a:solidFill>
              <a:effectLst/>
              <a:uFillTx/>
              <a:latin typeface="Arial"/>
            </a:endParaRPr>
          </a:p>
        </p:txBody>
      </p:sp>
      <p:sp>
        <p:nvSpPr>
          <p:cNvPr id="226" name="Shape 20"/>
          <p:cNvSpPr/>
          <p:nvPr/>
        </p:nvSpPr>
        <p:spPr>
          <a:xfrm>
            <a:off x="4480560" y="4398120"/>
            <a:ext cx="100080" cy="100080"/>
          </a:xfrm>
          <a:prstGeom prst="ellipse">
            <a:avLst/>
          </a:prstGeom>
          <a:solidFill>
            <a:srgbClr val="5D7E96"/>
          </a:solidFill>
          <a:ln w="12700">
            <a:solidFill>
              <a:srgbClr val="5D7E96"/>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es-AR" sz="1800" b="0" u="none" strike="noStrike">
              <a:solidFill>
                <a:srgbClr val="FFFFFF"/>
              </a:solidFill>
              <a:effectLst/>
              <a:uFillTx/>
              <a:latin typeface="Arial"/>
            </a:endParaRPr>
          </a:p>
        </p:txBody>
      </p:sp>
      <p:sp>
        <p:nvSpPr>
          <p:cNvPr id="227" name="Text 21"/>
          <p:cNvSpPr/>
          <p:nvPr/>
        </p:nvSpPr>
        <p:spPr>
          <a:xfrm>
            <a:off x="4690800" y="4251960"/>
            <a:ext cx="2395440" cy="4752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100" b="0" u="none" strike="noStrike">
                <a:solidFill>
                  <a:srgbClr val="202833"/>
                </a:solidFill>
                <a:effectLst/>
                <a:uFillTx/>
                <a:latin typeface="Aptos"/>
              </a:rPr>
              <a:t>Suspensión temporal hasta 2 años</a:t>
            </a:r>
            <a:endParaRPr lang="es-AR" sz="1100" b="0" u="none" strike="noStrike">
              <a:solidFill>
                <a:srgbClr val="000000"/>
              </a:solidFill>
              <a:effectLst/>
              <a:uFillTx/>
              <a:latin typeface="Arial"/>
            </a:endParaRPr>
          </a:p>
        </p:txBody>
      </p:sp>
      <p:sp>
        <p:nvSpPr>
          <p:cNvPr id="228" name="Shape 22"/>
          <p:cNvSpPr/>
          <p:nvPr/>
        </p:nvSpPr>
        <p:spPr>
          <a:xfrm>
            <a:off x="7662600" y="1600200"/>
            <a:ext cx="3245760" cy="3611520"/>
          </a:xfrm>
          <a:prstGeom prst="roundRect">
            <a:avLst>
              <a:gd name="adj" fmla="val 2254"/>
            </a:avLst>
          </a:prstGeom>
          <a:solidFill>
            <a:srgbClr val="F5EEE7"/>
          </a:solidFill>
          <a:ln w="12700">
            <a:solidFill>
              <a:srgbClr val="D5DCE1"/>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000000"/>
              </a:solidFill>
              <a:effectLst/>
              <a:uFillTx/>
              <a:latin typeface="Arial"/>
            </a:endParaRPr>
          </a:p>
        </p:txBody>
      </p:sp>
      <p:sp>
        <p:nvSpPr>
          <p:cNvPr id="229" name="Shape 23"/>
          <p:cNvSpPr/>
          <p:nvPr/>
        </p:nvSpPr>
        <p:spPr>
          <a:xfrm>
            <a:off x="7662600" y="1600200"/>
            <a:ext cx="3245760" cy="100080"/>
          </a:xfrm>
          <a:prstGeom prst="rect">
            <a:avLst/>
          </a:prstGeom>
          <a:solidFill>
            <a:srgbClr val="B58A4A"/>
          </a:solidFill>
          <a:ln w="12700">
            <a:solidFill>
              <a:srgbClr val="B58A4A"/>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s-AR" sz="1800" b="0" u="none" strike="noStrike">
              <a:solidFill>
                <a:srgbClr val="FFFFFF"/>
              </a:solidFill>
              <a:effectLst/>
              <a:uFillTx/>
              <a:latin typeface="Arial"/>
            </a:endParaRPr>
          </a:p>
        </p:txBody>
      </p:sp>
      <p:sp>
        <p:nvSpPr>
          <p:cNvPr id="230" name="Text 24"/>
          <p:cNvSpPr/>
          <p:nvPr/>
        </p:nvSpPr>
        <p:spPr>
          <a:xfrm>
            <a:off x="7891200" y="1901880"/>
            <a:ext cx="278856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1500" b="1" u="none" strike="noStrike">
                <a:solidFill>
                  <a:srgbClr val="17324D"/>
                </a:solidFill>
                <a:effectLst/>
                <a:uFillTx/>
                <a:latin typeface="Aptos"/>
              </a:rPr>
              <a:t>RESTABLECIMIENTO</a:t>
            </a:r>
            <a:endParaRPr lang="es-AR" sz="1500" b="0" u="none" strike="noStrike">
              <a:solidFill>
                <a:srgbClr val="000000"/>
              </a:solidFill>
              <a:effectLst/>
              <a:uFillTx/>
              <a:latin typeface="Arial"/>
            </a:endParaRPr>
          </a:p>
        </p:txBody>
      </p:sp>
      <p:sp>
        <p:nvSpPr>
          <p:cNvPr id="231" name="Text 25"/>
          <p:cNvSpPr/>
          <p:nvPr/>
        </p:nvSpPr>
        <p:spPr>
          <a:xfrm>
            <a:off x="7982640" y="2560320"/>
            <a:ext cx="2605680" cy="548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defTabSz="914400">
              <a:lnSpc>
                <a:spcPct val="100000"/>
              </a:lnSpc>
              <a:tabLst>
                <a:tab pos="0" algn="l"/>
              </a:tabLst>
            </a:pPr>
            <a:r>
              <a:rPr lang="en-US" sz="1050" b="0" i="1" u="none" strike="noStrike">
                <a:solidFill>
                  <a:srgbClr val="6E7681"/>
                </a:solidFill>
                <a:effectLst/>
                <a:uFillTx/>
                <a:latin typeface="Aptos"/>
              </a:rPr>
              <a:t>Situación irremediablemente comprometida</a:t>
            </a:r>
            <a:endParaRPr lang="es-AR" sz="1050" b="0" u="none" strike="noStrike">
              <a:solidFill>
                <a:srgbClr val="000000"/>
              </a:solidFill>
              <a:effectLst/>
              <a:uFillTx/>
              <a:latin typeface="Arial"/>
            </a:endParaRPr>
          </a:p>
        </p:txBody>
      </p:sp>
      <p:sp>
        <p:nvSpPr>
          <p:cNvPr id="232" name="Shape 26"/>
          <p:cNvSpPr/>
          <p:nvPr/>
        </p:nvSpPr>
        <p:spPr>
          <a:xfrm>
            <a:off x="7982640" y="3392280"/>
            <a:ext cx="100080" cy="100080"/>
          </a:xfrm>
          <a:prstGeom prst="ellipse">
            <a:avLst/>
          </a:prstGeom>
          <a:solidFill>
            <a:srgbClr val="B58A4A"/>
          </a:solidFill>
          <a:ln w="12700">
            <a:solidFill>
              <a:srgbClr val="B58A4A"/>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es-AR" sz="1800" b="0" u="none" strike="noStrike">
              <a:solidFill>
                <a:srgbClr val="FFFFFF"/>
              </a:solidFill>
              <a:effectLst/>
              <a:uFillTx/>
              <a:latin typeface="Arial"/>
            </a:endParaRPr>
          </a:p>
        </p:txBody>
      </p:sp>
      <p:sp>
        <p:nvSpPr>
          <p:cNvPr id="233" name="Text 27"/>
          <p:cNvSpPr/>
          <p:nvPr/>
        </p:nvSpPr>
        <p:spPr>
          <a:xfrm>
            <a:off x="8192880" y="3246120"/>
            <a:ext cx="2395440" cy="4752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100" b="0" u="none" strike="noStrike">
                <a:solidFill>
                  <a:srgbClr val="202833"/>
                </a:solidFill>
                <a:effectLst/>
                <a:uFillTx/>
                <a:latin typeface="Aptos"/>
              </a:rPr>
              <a:t>Sin liquidación si no hay patrimonio útil</a:t>
            </a:r>
            <a:endParaRPr lang="es-AR" sz="1100" b="0" u="none" strike="noStrike">
              <a:solidFill>
                <a:srgbClr val="000000"/>
              </a:solidFill>
              <a:effectLst/>
              <a:uFillTx/>
              <a:latin typeface="Arial"/>
            </a:endParaRPr>
          </a:p>
        </p:txBody>
      </p:sp>
      <p:sp>
        <p:nvSpPr>
          <p:cNvPr id="234" name="Shape 28"/>
          <p:cNvSpPr/>
          <p:nvPr/>
        </p:nvSpPr>
        <p:spPr>
          <a:xfrm>
            <a:off x="7982640" y="3895200"/>
            <a:ext cx="100080" cy="100080"/>
          </a:xfrm>
          <a:prstGeom prst="ellipse">
            <a:avLst/>
          </a:prstGeom>
          <a:solidFill>
            <a:srgbClr val="B58A4A"/>
          </a:solidFill>
          <a:ln w="12700">
            <a:solidFill>
              <a:srgbClr val="B58A4A"/>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es-AR" sz="1800" b="0" u="none" strike="noStrike">
              <a:solidFill>
                <a:srgbClr val="FFFFFF"/>
              </a:solidFill>
              <a:effectLst/>
              <a:uFillTx/>
              <a:latin typeface="Arial"/>
            </a:endParaRPr>
          </a:p>
        </p:txBody>
      </p:sp>
      <p:sp>
        <p:nvSpPr>
          <p:cNvPr id="235" name="Text 29"/>
          <p:cNvSpPr/>
          <p:nvPr/>
        </p:nvSpPr>
        <p:spPr>
          <a:xfrm>
            <a:off x="8192880" y="3749040"/>
            <a:ext cx="2395440" cy="4752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100" b="0" u="none" strike="noStrike">
                <a:solidFill>
                  <a:srgbClr val="202833"/>
                </a:solidFill>
                <a:effectLst/>
                <a:uFillTx/>
                <a:latin typeface="Aptos"/>
              </a:rPr>
              <a:t>Con liquidación si existen bienes realizables</a:t>
            </a:r>
            <a:endParaRPr lang="es-AR" sz="1100" b="0" u="none" strike="noStrike">
              <a:solidFill>
                <a:srgbClr val="000000"/>
              </a:solidFill>
              <a:effectLst/>
              <a:uFillTx/>
              <a:latin typeface="Arial"/>
            </a:endParaRPr>
          </a:p>
        </p:txBody>
      </p:sp>
      <p:sp>
        <p:nvSpPr>
          <p:cNvPr id="236" name="Shape 30"/>
          <p:cNvSpPr/>
          <p:nvPr/>
        </p:nvSpPr>
        <p:spPr>
          <a:xfrm>
            <a:off x="7982640" y="4398120"/>
            <a:ext cx="100080" cy="100080"/>
          </a:xfrm>
          <a:prstGeom prst="ellipse">
            <a:avLst/>
          </a:prstGeom>
          <a:solidFill>
            <a:srgbClr val="B58A4A"/>
          </a:solidFill>
          <a:ln w="12700">
            <a:solidFill>
              <a:srgbClr val="B58A4A"/>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es-AR" sz="1800" b="0" u="none" strike="noStrike">
              <a:solidFill>
                <a:srgbClr val="FFFFFF"/>
              </a:solidFill>
              <a:effectLst/>
              <a:uFillTx/>
              <a:latin typeface="Arial"/>
            </a:endParaRPr>
          </a:p>
        </p:txBody>
      </p:sp>
      <p:sp>
        <p:nvSpPr>
          <p:cNvPr id="237" name="Text 31"/>
          <p:cNvSpPr/>
          <p:nvPr/>
        </p:nvSpPr>
        <p:spPr>
          <a:xfrm>
            <a:off x="8192880" y="4251960"/>
            <a:ext cx="2395440" cy="4752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defTabSz="914400">
              <a:lnSpc>
                <a:spcPct val="100000"/>
              </a:lnSpc>
              <a:tabLst>
                <a:tab pos="0" algn="l"/>
              </a:tabLst>
            </a:pPr>
            <a:r>
              <a:rPr lang="en-US" sz="1100" b="0" u="none" strike="noStrike">
                <a:solidFill>
                  <a:srgbClr val="202833"/>
                </a:solidFill>
                <a:effectLst/>
                <a:uFillTx/>
                <a:latin typeface="Aptos"/>
              </a:rPr>
              <a:t>Cancelación del pasivo alcanzado</a:t>
            </a:r>
            <a:endParaRPr lang="es-AR" sz="1100" b="0" u="none" strike="noStrike">
              <a:solidFill>
                <a:srgbClr val="000000"/>
              </a:solidFill>
              <a:effectLst/>
              <a:uFillTx/>
              <a:latin typeface="Arial"/>
            </a:endParaRPr>
          </a:p>
        </p:txBody>
      </p:sp>
      <p:sp>
        <p:nvSpPr>
          <p:cNvPr id="238" name="Text 32"/>
          <p:cNvSpPr/>
          <p:nvPr/>
        </p:nvSpPr>
        <p:spPr>
          <a:xfrm>
            <a:off x="6766560" y="6199560"/>
            <a:ext cx="4754520" cy="200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r" defTabSz="914400">
              <a:lnSpc>
                <a:spcPct val="100000"/>
              </a:lnSpc>
              <a:tabLst>
                <a:tab pos="0" algn="l"/>
              </a:tabLst>
            </a:pPr>
            <a:r>
              <a:rPr lang="en-US" sz="680" b="0" u="none" strike="noStrike">
                <a:solidFill>
                  <a:srgbClr val="858D96"/>
                </a:solidFill>
                <a:effectLst/>
                <a:uFillTx/>
                <a:latin typeface="Aptos"/>
                <a:ea typeface="Aptos"/>
              </a:rPr>
              <a:t>Code consommation L732-1, L733-1, L724-1 y L741-1/2</a:t>
            </a:r>
            <a:endParaRPr lang="es-AR" sz="680" b="0" u="none" strike="noStrike">
              <a:solidFill>
                <a:srgbClr val="000000"/>
              </a:solidFill>
              <a:effectLst/>
              <a:uFillTx/>
              <a:latin typeface="Arial"/>
            </a:endParaRPr>
          </a:p>
        </p:txBody>
      </p:sp>
      <p:sp>
        <p:nvSpPr>
          <p:cNvPr id="239" name="PlaceHolder 1"/>
          <p:cNvSpPr>
            <a:spLocks noGrp="1"/>
          </p:cNvSpPr>
          <p:nvPr>
            <p:ph type="sldNum" idx="12"/>
          </p:nvPr>
        </p:nvSpPr>
        <p:spPr>
          <a:xfrm>
            <a:off x="11109960" y="6492240"/>
            <a:ext cx="456840" cy="200880"/>
          </a:xfrm>
          <a:prstGeom prst="rect">
            <a:avLst/>
          </a:prstGeom>
          <a:noFill/>
          <a:ln w="0">
            <a:noFill/>
          </a:ln>
        </p:spPr>
        <p:txBody>
          <a:bodyPr lIns="0" tIns="0" rIns="0" bIns="0" anchor="t">
            <a:noAutofit/>
          </a:bodyPr>
          <a:lstStyle>
            <a:lvl1pPr indent="0" algn="r" defTabSz="914400">
              <a:lnSpc>
                <a:spcPct val="100000"/>
              </a:lnSpc>
              <a:buNone/>
              <a:defRPr lang="en-US" sz="750" b="0" u="none" strike="noStrike">
                <a:solidFill>
                  <a:srgbClr val="6E7681"/>
                </a:solidFill>
                <a:effectLst/>
                <a:uFillTx/>
                <a:latin typeface="Aptos"/>
                <a:ea typeface="Aptos"/>
              </a:defRPr>
            </a:lvl1pPr>
          </a:lstStyle>
          <a:p>
            <a:pPr indent="0" algn="r" defTabSz="914400">
              <a:lnSpc>
                <a:spcPct val="100000"/>
              </a:lnSpc>
              <a:buNone/>
            </a:pPr>
            <a:fld id="{537ACD8E-B374-4EFD-831E-981440080108}" type="slidenum">
              <a:rPr lang="en-US" sz="750" b="0" u="none" strike="noStrike">
                <a:solidFill>
                  <a:srgbClr val="6E7681"/>
                </a:solidFill>
                <a:effectLst/>
                <a:uFillTx/>
                <a:latin typeface="Aptos"/>
                <a:ea typeface="Aptos"/>
              </a:rPr>
              <a:t>9</a:t>
            </a:fld>
            <a:endParaRPr lang="es-AR" sz="750" b="0" u="none" strike="noStrike">
              <a:solidFill>
                <a:srgbClr val="000000"/>
              </a:solidFill>
              <a:effectLst/>
              <a:uFillTx/>
              <a:latin typeface="Times New Roman"/>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majorFont>
      <a:minorFont>
        <a:latin typeface="Aptos"/>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2027</Words>
  <Application>Microsoft Office PowerPoint</Application>
  <PresentationFormat>Panorámica</PresentationFormat>
  <Paragraphs>299</Paragraphs>
  <Slides>16</Slides>
  <Notes>16</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16</vt:i4>
      </vt:variant>
    </vt:vector>
  </HeadingPairs>
  <TitlesOfParts>
    <vt:vector size="24" baseType="lpstr">
      <vt:lpstr>Aptos</vt:lpstr>
      <vt:lpstr>Aptos Display</vt:lpstr>
      <vt:lpstr>Arial</vt:lpstr>
      <vt:lpstr>Georgia</vt:lpstr>
      <vt:lpstr>Symbol</vt:lpstr>
      <vt:lpstr>Times New Roman</vt:lpstr>
      <vt:lpstr>Wingdings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ADDUC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Sobreendeudamiento y segunda oportunidad</dc:title>
  <dc:subject>Sobreendeudamiento y segunda oportunidad: España y Francia</dc:subject>
  <dc:creator>ADDUC</dc:creator>
  <dc:description/>
  <cp:lastModifiedBy>Osvaldo Bassano</cp:lastModifiedBy>
  <cp:revision>2</cp:revision>
  <dcterms:created xsi:type="dcterms:W3CDTF">2026-08-21T12:14:02Z</dcterms:created>
  <dcterms:modified xsi:type="dcterms:W3CDTF">2026-08-27T19:32:36Z</dcterms:modified>
  <dc:language>es-AR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16</vt:i4>
  </property>
  <property fmtid="{D5CDD505-2E9C-101B-9397-08002B2CF9AE}" pid="3" name="PresentationFormat">
    <vt:lpwstr>On-screen Show (16:9)</vt:lpwstr>
  </property>
  <property fmtid="{D5CDD505-2E9C-101B-9397-08002B2CF9AE}" pid="4" name="Slides">
    <vt:i4>16</vt:i4>
  </property>
</Properties>
</file>